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5"/>
  </p:notesMasterIdLst>
  <p:handoutMasterIdLst>
    <p:handoutMasterId r:id="rId46"/>
  </p:handoutMasterIdLst>
  <p:sldIdLst>
    <p:sldId id="294" r:id="rId3"/>
    <p:sldId id="303" r:id="rId4"/>
    <p:sldId id="291" r:id="rId5"/>
    <p:sldId id="288" r:id="rId6"/>
    <p:sldId id="282" r:id="rId7"/>
    <p:sldId id="283" r:id="rId8"/>
    <p:sldId id="284" r:id="rId9"/>
    <p:sldId id="295" r:id="rId10"/>
    <p:sldId id="285" r:id="rId11"/>
    <p:sldId id="286" r:id="rId12"/>
    <p:sldId id="287" r:id="rId13"/>
    <p:sldId id="281" r:id="rId14"/>
    <p:sldId id="299" r:id="rId15"/>
    <p:sldId id="296" r:id="rId16"/>
    <p:sldId id="256" r:id="rId17"/>
    <p:sldId id="257" r:id="rId18"/>
    <p:sldId id="304" r:id="rId19"/>
    <p:sldId id="305" r:id="rId20"/>
    <p:sldId id="306" r:id="rId21"/>
    <p:sldId id="301" r:id="rId22"/>
    <p:sldId id="307" r:id="rId23"/>
    <p:sldId id="260" r:id="rId24"/>
    <p:sldId id="261" r:id="rId25"/>
    <p:sldId id="275" r:id="rId26"/>
    <p:sldId id="276" r:id="rId27"/>
    <p:sldId id="277" r:id="rId28"/>
    <p:sldId id="278" r:id="rId29"/>
    <p:sldId id="279" r:id="rId30"/>
    <p:sldId id="300" r:id="rId31"/>
    <p:sldId id="302" r:id="rId32"/>
    <p:sldId id="262" r:id="rId33"/>
    <p:sldId id="263" r:id="rId34"/>
    <p:sldId id="292" r:id="rId35"/>
    <p:sldId id="264" r:id="rId36"/>
    <p:sldId id="265" r:id="rId37"/>
    <p:sldId id="266" r:id="rId38"/>
    <p:sldId id="267" r:id="rId39"/>
    <p:sldId id="268" r:id="rId40"/>
    <p:sldId id="269" r:id="rId41"/>
    <p:sldId id="293" r:id="rId42"/>
    <p:sldId id="270" r:id="rId43"/>
    <p:sldId id="272" r:id="rId44"/>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B98875-3691-43CF-A06A-FE65B9A0C0FF}" v="6" dt="2021-10-10T15:07:15.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26" autoAdjust="0"/>
  </p:normalViewPr>
  <p:slideViewPr>
    <p:cSldViewPr>
      <p:cViewPr>
        <p:scale>
          <a:sx n="100" d="100"/>
          <a:sy n="100" d="100"/>
        </p:scale>
        <p:origin x="-516"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ker Peter" userId="f9898b01-3b86-4277-bc82-771b43f87a09" providerId="ADAL" clId="{80B98875-3691-43CF-A06A-FE65B9A0C0FF}"/>
    <pc:docChg chg="undo custSel addSld modSld sldOrd">
      <pc:chgData name="Janker Peter" userId="f9898b01-3b86-4277-bc82-771b43f87a09" providerId="ADAL" clId="{80B98875-3691-43CF-A06A-FE65B9A0C0FF}" dt="2021-10-10T15:23:39.960" v="193" actId="11"/>
      <pc:docMkLst>
        <pc:docMk/>
      </pc:docMkLst>
      <pc:sldChg chg="modSp mod">
        <pc:chgData name="Janker Peter" userId="f9898b01-3b86-4277-bc82-771b43f87a09" providerId="ADAL" clId="{80B98875-3691-43CF-A06A-FE65B9A0C0FF}" dt="2021-10-10T15:00:42.718" v="97" actId="14100"/>
        <pc:sldMkLst>
          <pc:docMk/>
          <pc:sldMk cId="273708718" sldId="256"/>
        </pc:sldMkLst>
        <pc:spChg chg="mod">
          <ac:chgData name="Janker Peter" userId="f9898b01-3b86-4277-bc82-771b43f87a09" providerId="ADAL" clId="{80B98875-3691-43CF-A06A-FE65B9A0C0FF}" dt="2021-10-10T15:00:12.276" v="93" actId="207"/>
          <ac:spMkLst>
            <pc:docMk/>
            <pc:sldMk cId="273708718" sldId="256"/>
            <ac:spMk id="7" creationId="{00000000-0000-0000-0000-000000000000}"/>
          </ac:spMkLst>
        </pc:spChg>
        <pc:spChg chg="mod">
          <ac:chgData name="Janker Peter" userId="f9898b01-3b86-4277-bc82-771b43f87a09" providerId="ADAL" clId="{80B98875-3691-43CF-A06A-FE65B9A0C0FF}" dt="2021-10-10T15:00:42.718" v="97" actId="14100"/>
          <ac:spMkLst>
            <pc:docMk/>
            <pc:sldMk cId="273708718" sldId="256"/>
            <ac:spMk id="8" creationId="{00000000-0000-0000-0000-000000000000}"/>
          </ac:spMkLst>
        </pc:spChg>
      </pc:sldChg>
      <pc:sldChg chg="modSp mod">
        <pc:chgData name="Janker Peter" userId="f9898b01-3b86-4277-bc82-771b43f87a09" providerId="ADAL" clId="{80B98875-3691-43CF-A06A-FE65B9A0C0FF}" dt="2021-10-10T15:09:45.617" v="136" actId="255"/>
        <pc:sldMkLst>
          <pc:docMk/>
          <pc:sldMk cId="1460296212" sldId="257"/>
        </pc:sldMkLst>
        <pc:spChg chg="mod">
          <ac:chgData name="Janker Peter" userId="f9898b01-3b86-4277-bc82-771b43f87a09" providerId="ADAL" clId="{80B98875-3691-43CF-A06A-FE65B9A0C0FF}" dt="2021-10-10T15:09:15.074" v="129" actId="207"/>
          <ac:spMkLst>
            <pc:docMk/>
            <pc:sldMk cId="1460296212" sldId="257"/>
            <ac:spMk id="2" creationId="{00000000-0000-0000-0000-000000000000}"/>
          </ac:spMkLst>
        </pc:spChg>
        <pc:spChg chg="mod">
          <ac:chgData name="Janker Peter" userId="f9898b01-3b86-4277-bc82-771b43f87a09" providerId="ADAL" clId="{80B98875-3691-43CF-A06A-FE65B9A0C0FF}" dt="2021-10-10T15:09:45.617" v="136" actId="255"/>
          <ac:spMkLst>
            <pc:docMk/>
            <pc:sldMk cId="1460296212" sldId="257"/>
            <ac:spMk id="3" creationId="{00000000-0000-0000-0000-000000000000}"/>
          </ac:spMkLst>
        </pc:spChg>
      </pc:sldChg>
      <pc:sldChg chg="modSp mod">
        <pc:chgData name="Janker Peter" userId="f9898b01-3b86-4277-bc82-771b43f87a09" providerId="ADAL" clId="{80B98875-3691-43CF-A06A-FE65B9A0C0FF}" dt="2021-10-10T15:11:46.825" v="149" actId="207"/>
        <pc:sldMkLst>
          <pc:docMk/>
          <pc:sldMk cId="1638520663" sldId="260"/>
        </pc:sldMkLst>
        <pc:spChg chg="mod">
          <ac:chgData name="Janker Peter" userId="f9898b01-3b86-4277-bc82-771b43f87a09" providerId="ADAL" clId="{80B98875-3691-43CF-A06A-FE65B9A0C0FF}" dt="2021-10-10T15:11:46.825" v="149" actId="207"/>
          <ac:spMkLst>
            <pc:docMk/>
            <pc:sldMk cId="1638520663" sldId="260"/>
            <ac:spMk id="2" creationId="{00000000-0000-0000-0000-000000000000}"/>
          </ac:spMkLst>
        </pc:spChg>
        <pc:spChg chg="mod">
          <ac:chgData name="Janker Peter" userId="f9898b01-3b86-4277-bc82-771b43f87a09" providerId="ADAL" clId="{80B98875-3691-43CF-A06A-FE65B9A0C0FF}" dt="2021-10-10T15:11:29.207" v="148" actId="113"/>
          <ac:spMkLst>
            <pc:docMk/>
            <pc:sldMk cId="1638520663" sldId="260"/>
            <ac:spMk id="3" creationId="{00000000-0000-0000-0000-000000000000}"/>
          </ac:spMkLst>
        </pc:spChg>
      </pc:sldChg>
      <pc:sldChg chg="modSp mod">
        <pc:chgData name="Janker Peter" userId="f9898b01-3b86-4277-bc82-771b43f87a09" providerId="ADAL" clId="{80B98875-3691-43CF-A06A-FE65B9A0C0FF}" dt="2021-10-10T15:12:04.597" v="151" actId="207"/>
        <pc:sldMkLst>
          <pc:docMk/>
          <pc:sldMk cId="2381294800" sldId="261"/>
        </pc:sldMkLst>
        <pc:spChg chg="mod">
          <ac:chgData name="Janker Peter" userId="f9898b01-3b86-4277-bc82-771b43f87a09" providerId="ADAL" clId="{80B98875-3691-43CF-A06A-FE65B9A0C0FF}" dt="2021-10-10T15:12:04.597" v="151" actId="207"/>
          <ac:spMkLst>
            <pc:docMk/>
            <pc:sldMk cId="2381294800" sldId="261"/>
            <ac:spMk id="3" creationId="{00000000-0000-0000-0000-000000000000}"/>
          </ac:spMkLst>
        </pc:spChg>
      </pc:sldChg>
      <pc:sldChg chg="modSp mod">
        <pc:chgData name="Janker Peter" userId="f9898b01-3b86-4277-bc82-771b43f87a09" providerId="ADAL" clId="{80B98875-3691-43CF-A06A-FE65B9A0C0FF}" dt="2021-10-10T15:21:16.047" v="177" actId="255"/>
        <pc:sldMkLst>
          <pc:docMk/>
          <pc:sldMk cId="2858372559" sldId="262"/>
        </pc:sldMkLst>
        <pc:spChg chg="mod">
          <ac:chgData name="Janker Peter" userId="f9898b01-3b86-4277-bc82-771b43f87a09" providerId="ADAL" clId="{80B98875-3691-43CF-A06A-FE65B9A0C0FF}" dt="2021-10-10T15:21:16.047" v="177" actId="255"/>
          <ac:spMkLst>
            <pc:docMk/>
            <pc:sldMk cId="2858372559" sldId="262"/>
            <ac:spMk id="3" creationId="{00000000-0000-0000-0000-000000000000}"/>
          </ac:spMkLst>
        </pc:spChg>
      </pc:sldChg>
      <pc:sldChg chg="modSp mod">
        <pc:chgData name="Janker Peter" userId="f9898b01-3b86-4277-bc82-771b43f87a09" providerId="ADAL" clId="{80B98875-3691-43CF-A06A-FE65B9A0C0FF}" dt="2021-10-10T15:22:14.218" v="184" actId="122"/>
        <pc:sldMkLst>
          <pc:docMk/>
          <pc:sldMk cId="1080156753" sldId="263"/>
        </pc:sldMkLst>
        <pc:spChg chg="mod">
          <ac:chgData name="Janker Peter" userId="f9898b01-3b86-4277-bc82-771b43f87a09" providerId="ADAL" clId="{80B98875-3691-43CF-A06A-FE65B9A0C0FF}" dt="2021-10-10T15:22:14.218" v="184" actId="122"/>
          <ac:spMkLst>
            <pc:docMk/>
            <pc:sldMk cId="1080156753" sldId="263"/>
            <ac:spMk id="2" creationId="{00000000-0000-0000-0000-000000000000}"/>
          </ac:spMkLst>
        </pc:spChg>
        <pc:spChg chg="mod">
          <ac:chgData name="Janker Peter" userId="f9898b01-3b86-4277-bc82-771b43f87a09" providerId="ADAL" clId="{80B98875-3691-43CF-A06A-FE65B9A0C0FF}" dt="2021-10-10T15:21:42.027" v="179" actId="207"/>
          <ac:spMkLst>
            <pc:docMk/>
            <pc:sldMk cId="1080156753" sldId="263"/>
            <ac:spMk id="3" creationId="{00000000-0000-0000-0000-000000000000}"/>
          </ac:spMkLst>
        </pc:spChg>
      </pc:sldChg>
      <pc:sldChg chg="modSp mod">
        <pc:chgData name="Janker Peter" userId="f9898b01-3b86-4277-bc82-771b43f87a09" providerId="ADAL" clId="{80B98875-3691-43CF-A06A-FE65B9A0C0FF}" dt="2021-10-10T15:13:01.697" v="153" actId="255"/>
        <pc:sldMkLst>
          <pc:docMk/>
          <pc:sldMk cId="1582243705" sldId="275"/>
        </pc:sldMkLst>
        <pc:spChg chg="mod">
          <ac:chgData name="Janker Peter" userId="f9898b01-3b86-4277-bc82-771b43f87a09" providerId="ADAL" clId="{80B98875-3691-43CF-A06A-FE65B9A0C0FF}" dt="2021-10-10T15:13:01.697" v="153" actId="255"/>
          <ac:spMkLst>
            <pc:docMk/>
            <pc:sldMk cId="1582243705" sldId="275"/>
            <ac:spMk id="3" creationId="{00000000-0000-0000-0000-000000000000}"/>
          </ac:spMkLst>
        </pc:spChg>
      </pc:sldChg>
      <pc:sldChg chg="modSp mod">
        <pc:chgData name="Janker Peter" userId="f9898b01-3b86-4277-bc82-771b43f87a09" providerId="ADAL" clId="{80B98875-3691-43CF-A06A-FE65B9A0C0FF}" dt="2021-10-10T15:14:35.708" v="163" actId="207"/>
        <pc:sldMkLst>
          <pc:docMk/>
          <pc:sldMk cId="4080662291" sldId="276"/>
        </pc:sldMkLst>
        <pc:spChg chg="mod">
          <ac:chgData name="Janker Peter" userId="f9898b01-3b86-4277-bc82-771b43f87a09" providerId="ADAL" clId="{80B98875-3691-43CF-A06A-FE65B9A0C0FF}" dt="2021-10-10T15:14:35.708" v="163" actId="207"/>
          <ac:spMkLst>
            <pc:docMk/>
            <pc:sldMk cId="4080662291" sldId="276"/>
            <ac:spMk id="2" creationId="{00000000-0000-0000-0000-000000000000}"/>
          </ac:spMkLst>
        </pc:spChg>
        <pc:spChg chg="mod">
          <ac:chgData name="Janker Peter" userId="f9898b01-3b86-4277-bc82-771b43f87a09" providerId="ADAL" clId="{80B98875-3691-43CF-A06A-FE65B9A0C0FF}" dt="2021-10-10T15:13:51.167" v="159" actId="2711"/>
          <ac:spMkLst>
            <pc:docMk/>
            <pc:sldMk cId="4080662291" sldId="276"/>
            <ac:spMk id="6" creationId="{00000000-0000-0000-0000-000000000000}"/>
          </ac:spMkLst>
        </pc:spChg>
      </pc:sldChg>
      <pc:sldChg chg="modSp mod">
        <pc:chgData name="Janker Peter" userId="f9898b01-3b86-4277-bc82-771b43f87a09" providerId="ADAL" clId="{80B98875-3691-43CF-A06A-FE65B9A0C0FF}" dt="2021-10-10T15:15:10.042" v="169" actId="14100"/>
        <pc:sldMkLst>
          <pc:docMk/>
          <pc:sldMk cId="2468682715" sldId="277"/>
        </pc:sldMkLst>
        <pc:spChg chg="mod">
          <ac:chgData name="Janker Peter" userId="f9898b01-3b86-4277-bc82-771b43f87a09" providerId="ADAL" clId="{80B98875-3691-43CF-A06A-FE65B9A0C0FF}" dt="2021-10-10T15:15:04.073" v="166" actId="255"/>
          <ac:spMkLst>
            <pc:docMk/>
            <pc:sldMk cId="2468682715" sldId="277"/>
            <ac:spMk id="2" creationId="{00000000-0000-0000-0000-000000000000}"/>
          </ac:spMkLst>
        </pc:spChg>
        <pc:spChg chg="mod">
          <ac:chgData name="Janker Peter" userId="f9898b01-3b86-4277-bc82-771b43f87a09" providerId="ADAL" clId="{80B98875-3691-43CF-A06A-FE65B9A0C0FF}" dt="2021-10-10T15:15:10.042" v="169" actId="14100"/>
          <ac:spMkLst>
            <pc:docMk/>
            <pc:sldMk cId="2468682715" sldId="277"/>
            <ac:spMk id="5" creationId="{00000000-0000-0000-0000-000000000000}"/>
          </ac:spMkLst>
        </pc:spChg>
      </pc:sldChg>
      <pc:sldChg chg="modSp mod">
        <pc:chgData name="Janker Peter" userId="f9898b01-3b86-4277-bc82-771b43f87a09" providerId="ADAL" clId="{80B98875-3691-43CF-A06A-FE65B9A0C0FF}" dt="2021-10-10T15:15:34.449" v="173" actId="1076"/>
        <pc:sldMkLst>
          <pc:docMk/>
          <pc:sldMk cId="814793588" sldId="278"/>
        </pc:sldMkLst>
        <pc:spChg chg="mod">
          <ac:chgData name="Janker Peter" userId="f9898b01-3b86-4277-bc82-771b43f87a09" providerId="ADAL" clId="{80B98875-3691-43CF-A06A-FE65B9A0C0FF}" dt="2021-10-10T15:15:34.449" v="173" actId="1076"/>
          <ac:spMkLst>
            <pc:docMk/>
            <pc:sldMk cId="814793588" sldId="278"/>
            <ac:spMk id="2" creationId="{00000000-0000-0000-0000-000000000000}"/>
          </ac:spMkLst>
        </pc:spChg>
        <pc:spChg chg="mod">
          <ac:chgData name="Janker Peter" userId="f9898b01-3b86-4277-bc82-771b43f87a09" providerId="ADAL" clId="{80B98875-3691-43CF-A06A-FE65B9A0C0FF}" dt="2021-10-10T15:15:31.880" v="172" actId="255"/>
          <ac:spMkLst>
            <pc:docMk/>
            <pc:sldMk cId="814793588" sldId="278"/>
            <ac:spMk id="5" creationId="{00000000-0000-0000-0000-000000000000}"/>
          </ac:spMkLst>
        </pc:spChg>
      </pc:sldChg>
      <pc:sldChg chg="modSp mod">
        <pc:chgData name="Janker Peter" userId="f9898b01-3b86-4277-bc82-771b43f87a09" providerId="ADAL" clId="{80B98875-3691-43CF-A06A-FE65B9A0C0FF}" dt="2021-10-10T15:21:05.937" v="175" actId="255"/>
        <pc:sldMkLst>
          <pc:docMk/>
          <pc:sldMk cId="325114771" sldId="279"/>
        </pc:sldMkLst>
        <pc:spChg chg="mod">
          <ac:chgData name="Janker Peter" userId="f9898b01-3b86-4277-bc82-771b43f87a09" providerId="ADAL" clId="{80B98875-3691-43CF-A06A-FE65B9A0C0FF}" dt="2021-10-10T15:21:05.937" v="175" actId="255"/>
          <ac:spMkLst>
            <pc:docMk/>
            <pc:sldMk cId="325114771" sldId="279"/>
            <ac:spMk id="5" creationId="{00000000-0000-0000-0000-000000000000}"/>
          </ac:spMkLst>
        </pc:spChg>
      </pc:sldChg>
      <pc:sldChg chg="modSp mod ord">
        <pc:chgData name="Janker Peter" userId="f9898b01-3b86-4277-bc82-771b43f87a09" providerId="ADAL" clId="{80B98875-3691-43CF-A06A-FE65B9A0C0FF}" dt="2021-10-10T15:10:25.073" v="138"/>
        <pc:sldMkLst>
          <pc:docMk/>
          <pc:sldMk cId="4196712053" sldId="281"/>
        </pc:sldMkLst>
        <pc:spChg chg="mod">
          <ac:chgData name="Janker Peter" userId="f9898b01-3b86-4277-bc82-771b43f87a09" providerId="ADAL" clId="{80B98875-3691-43CF-A06A-FE65B9A0C0FF}" dt="2021-10-10T14:59:32.692" v="90" actId="207"/>
          <ac:spMkLst>
            <pc:docMk/>
            <pc:sldMk cId="4196712053" sldId="281"/>
            <ac:spMk id="4098" creationId="{00000000-0000-0000-0000-000000000000}"/>
          </ac:spMkLst>
        </pc:spChg>
        <pc:spChg chg="mod">
          <ac:chgData name="Janker Peter" userId="f9898b01-3b86-4277-bc82-771b43f87a09" providerId="ADAL" clId="{80B98875-3691-43CF-A06A-FE65B9A0C0FF}" dt="2021-10-10T14:59:57.034" v="91" actId="255"/>
          <ac:spMkLst>
            <pc:docMk/>
            <pc:sldMk cId="4196712053" sldId="281"/>
            <ac:spMk id="4099" creationId="{00000000-0000-0000-0000-000000000000}"/>
          </ac:spMkLst>
        </pc:spChg>
      </pc:sldChg>
      <pc:sldChg chg="modSp mod">
        <pc:chgData name="Janker Peter" userId="f9898b01-3b86-4277-bc82-771b43f87a09" providerId="ADAL" clId="{80B98875-3691-43CF-A06A-FE65B9A0C0FF}" dt="2021-10-10T14:49:05.386" v="6" actId="113"/>
        <pc:sldMkLst>
          <pc:docMk/>
          <pc:sldMk cId="1074331" sldId="282"/>
        </pc:sldMkLst>
        <pc:spChg chg="mod">
          <ac:chgData name="Janker Peter" userId="f9898b01-3b86-4277-bc82-771b43f87a09" providerId="ADAL" clId="{80B98875-3691-43CF-A06A-FE65B9A0C0FF}" dt="2021-10-10T14:49:05.386" v="6" actId="113"/>
          <ac:spMkLst>
            <pc:docMk/>
            <pc:sldMk cId="1074331" sldId="282"/>
            <ac:spMk id="5124" creationId="{00000000-0000-0000-0000-000000000000}"/>
          </ac:spMkLst>
        </pc:spChg>
      </pc:sldChg>
      <pc:sldChg chg="modSp mod">
        <pc:chgData name="Janker Peter" userId="f9898b01-3b86-4277-bc82-771b43f87a09" providerId="ADAL" clId="{80B98875-3691-43CF-A06A-FE65B9A0C0FF}" dt="2021-10-10T14:51:11.957" v="29" actId="113"/>
        <pc:sldMkLst>
          <pc:docMk/>
          <pc:sldMk cId="3715917097" sldId="283"/>
        </pc:sldMkLst>
        <pc:spChg chg="mod">
          <ac:chgData name="Janker Peter" userId="f9898b01-3b86-4277-bc82-771b43f87a09" providerId="ADAL" clId="{80B98875-3691-43CF-A06A-FE65B9A0C0FF}" dt="2021-10-10T14:50:55.984" v="27" actId="1076"/>
          <ac:spMkLst>
            <pc:docMk/>
            <pc:sldMk cId="3715917097" sldId="283"/>
            <ac:spMk id="6146" creationId="{00000000-0000-0000-0000-000000000000}"/>
          </ac:spMkLst>
        </pc:spChg>
        <pc:spChg chg="mod">
          <ac:chgData name="Janker Peter" userId="f9898b01-3b86-4277-bc82-771b43f87a09" providerId="ADAL" clId="{80B98875-3691-43CF-A06A-FE65B9A0C0FF}" dt="2021-10-10T14:51:11.957" v="29" actId="113"/>
          <ac:spMkLst>
            <pc:docMk/>
            <pc:sldMk cId="3715917097" sldId="283"/>
            <ac:spMk id="6148" creationId="{00000000-0000-0000-0000-000000000000}"/>
          </ac:spMkLst>
        </pc:spChg>
      </pc:sldChg>
      <pc:sldChg chg="modSp mod">
        <pc:chgData name="Janker Peter" userId="f9898b01-3b86-4277-bc82-771b43f87a09" providerId="ADAL" clId="{80B98875-3691-43CF-A06A-FE65B9A0C0FF}" dt="2021-10-10T14:52:54.373" v="43" actId="6549"/>
        <pc:sldMkLst>
          <pc:docMk/>
          <pc:sldMk cId="2976016039" sldId="284"/>
        </pc:sldMkLst>
        <pc:spChg chg="mod">
          <ac:chgData name="Janker Peter" userId="f9898b01-3b86-4277-bc82-771b43f87a09" providerId="ADAL" clId="{80B98875-3691-43CF-A06A-FE65B9A0C0FF}" dt="2021-10-10T14:52:04.302" v="37" actId="14100"/>
          <ac:spMkLst>
            <pc:docMk/>
            <pc:sldMk cId="2976016039" sldId="284"/>
            <ac:spMk id="7170" creationId="{00000000-0000-0000-0000-000000000000}"/>
          </ac:spMkLst>
        </pc:spChg>
        <pc:spChg chg="mod">
          <ac:chgData name="Janker Peter" userId="f9898b01-3b86-4277-bc82-771b43f87a09" providerId="ADAL" clId="{80B98875-3691-43CF-A06A-FE65B9A0C0FF}" dt="2021-10-10T14:52:54.373" v="43" actId="6549"/>
          <ac:spMkLst>
            <pc:docMk/>
            <pc:sldMk cId="2976016039" sldId="284"/>
            <ac:spMk id="7172" creationId="{00000000-0000-0000-0000-000000000000}"/>
          </ac:spMkLst>
        </pc:spChg>
      </pc:sldChg>
      <pc:sldChg chg="modSp mod">
        <pc:chgData name="Janker Peter" userId="f9898b01-3b86-4277-bc82-771b43f87a09" providerId="ADAL" clId="{80B98875-3691-43CF-A06A-FE65B9A0C0FF}" dt="2021-10-10T14:55:23.743" v="63" actId="1076"/>
        <pc:sldMkLst>
          <pc:docMk/>
          <pc:sldMk cId="3689205375" sldId="285"/>
        </pc:sldMkLst>
        <pc:spChg chg="mod">
          <ac:chgData name="Janker Peter" userId="f9898b01-3b86-4277-bc82-771b43f87a09" providerId="ADAL" clId="{80B98875-3691-43CF-A06A-FE65B9A0C0FF}" dt="2021-10-10T14:55:23.743" v="63" actId="1076"/>
          <ac:spMkLst>
            <pc:docMk/>
            <pc:sldMk cId="3689205375" sldId="285"/>
            <ac:spMk id="2" creationId="{00000000-0000-0000-0000-000000000000}"/>
          </ac:spMkLst>
        </pc:spChg>
        <pc:spChg chg="mod">
          <ac:chgData name="Janker Peter" userId="f9898b01-3b86-4277-bc82-771b43f87a09" providerId="ADAL" clId="{80B98875-3691-43CF-A06A-FE65B9A0C0FF}" dt="2021-10-10T14:55:18.618" v="61" actId="1076"/>
          <ac:spMkLst>
            <pc:docMk/>
            <pc:sldMk cId="3689205375" sldId="285"/>
            <ac:spMk id="8194" creationId="{00000000-0000-0000-0000-000000000000}"/>
          </ac:spMkLst>
        </pc:spChg>
      </pc:sldChg>
      <pc:sldChg chg="modSp mod">
        <pc:chgData name="Janker Peter" userId="f9898b01-3b86-4277-bc82-771b43f87a09" providerId="ADAL" clId="{80B98875-3691-43CF-A06A-FE65B9A0C0FF}" dt="2021-10-10T14:56:51.955" v="74" actId="255"/>
        <pc:sldMkLst>
          <pc:docMk/>
          <pc:sldMk cId="132653095" sldId="286"/>
        </pc:sldMkLst>
        <pc:spChg chg="mod">
          <ac:chgData name="Janker Peter" userId="f9898b01-3b86-4277-bc82-771b43f87a09" providerId="ADAL" clId="{80B98875-3691-43CF-A06A-FE65B9A0C0FF}" dt="2021-10-10T14:56:51.955" v="74" actId="255"/>
          <ac:spMkLst>
            <pc:docMk/>
            <pc:sldMk cId="132653095" sldId="286"/>
            <ac:spMk id="2" creationId="{00000000-0000-0000-0000-000000000000}"/>
          </ac:spMkLst>
        </pc:spChg>
        <pc:spChg chg="mod">
          <ac:chgData name="Janker Peter" userId="f9898b01-3b86-4277-bc82-771b43f87a09" providerId="ADAL" clId="{80B98875-3691-43CF-A06A-FE65B9A0C0FF}" dt="2021-10-10T14:56:11.354" v="68" actId="27636"/>
          <ac:spMkLst>
            <pc:docMk/>
            <pc:sldMk cId="132653095" sldId="286"/>
            <ac:spMk id="9218" creationId="{00000000-0000-0000-0000-000000000000}"/>
          </ac:spMkLst>
        </pc:spChg>
      </pc:sldChg>
      <pc:sldChg chg="modSp mod">
        <pc:chgData name="Janker Peter" userId="f9898b01-3b86-4277-bc82-771b43f87a09" providerId="ADAL" clId="{80B98875-3691-43CF-A06A-FE65B9A0C0FF}" dt="2021-10-10T14:58:53.053" v="89" actId="113"/>
        <pc:sldMkLst>
          <pc:docMk/>
          <pc:sldMk cId="2249935328" sldId="287"/>
        </pc:sldMkLst>
        <pc:spChg chg="mod">
          <ac:chgData name="Janker Peter" userId="f9898b01-3b86-4277-bc82-771b43f87a09" providerId="ADAL" clId="{80B98875-3691-43CF-A06A-FE65B9A0C0FF}" dt="2021-10-10T14:57:28.923" v="81" actId="14100"/>
          <ac:spMkLst>
            <pc:docMk/>
            <pc:sldMk cId="2249935328" sldId="287"/>
            <ac:spMk id="10242" creationId="{00000000-0000-0000-0000-000000000000}"/>
          </ac:spMkLst>
        </pc:spChg>
        <pc:spChg chg="mod">
          <ac:chgData name="Janker Peter" userId="f9898b01-3b86-4277-bc82-771b43f87a09" providerId="ADAL" clId="{80B98875-3691-43CF-A06A-FE65B9A0C0FF}" dt="2021-10-10T14:58:53.053" v="89" actId="113"/>
          <ac:spMkLst>
            <pc:docMk/>
            <pc:sldMk cId="2249935328" sldId="287"/>
            <ac:spMk id="10244" creationId="{00000000-0000-0000-0000-000000000000}"/>
          </ac:spMkLst>
        </pc:spChg>
      </pc:sldChg>
      <pc:sldChg chg="modSp mod">
        <pc:chgData name="Janker Peter" userId="f9898b01-3b86-4277-bc82-771b43f87a09" providerId="ADAL" clId="{80B98875-3691-43CF-A06A-FE65B9A0C0FF}" dt="2021-10-10T14:49:29.634" v="12" actId="207"/>
        <pc:sldMkLst>
          <pc:docMk/>
          <pc:sldMk cId="2576323592" sldId="288"/>
        </pc:sldMkLst>
        <pc:spChg chg="mod">
          <ac:chgData name="Janker Peter" userId="f9898b01-3b86-4277-bc82-771b43f87a09" providerId="ADAL" clId="{80B98875-3691-43CF-A06A-FE65B9A0C0FF}" dt="2021-10-10T14:49:29.634" v="12" actId="207"/>
          <ac:spMkLst>
            <pc:docMk/>
            <pc:sldMk cId="2576323592" sldId="288"/>
            <ac:spMk id="11267" creationId="{00000000-0000-0000-0000-000000000000}"/>
          </ac:spMkLst>
        </pc:spChg>
      </pc:sldChg>
      <pc:sldChg chg="modSp mod">
        <pc:chgData name="Janker Peter" userId="f9898b01-3b86-4277-bc82-771b43f87a09" providerId="ADAL" clId="{80B98875-3691-43CF-A06A-FE65B9A0C0FF}" dt="2021-10-10T15:23:39.960" v="193" actId="11"/>
        <pc:sldMkLst>
          <pc:docMk/>
          <pc:sldMk cId="2162137974" sldId="292"/>
        </pc:sldMkLst>
        <pc:spChg chg="mod">
          <ac:chgData name="Janker Peter" userId="f9898b01-3b86-4277-bc82-771b43f87a09" providerId="ADAL" clId="{80B98875-3691-43CF-A06A-FE65B9A0C0FF}" dt="2021-10-10T15:22:57.524" v="189" actId="1076"/>
          <ac:spMkLst>
            <pc:docMk/>
            <pc:sldMk cId="2162137974" sldId="292"/>
            <ac:spMk id="2" creationId="{1FC8B39D-D72E-4052-9574-22896E2C5641}"/>
          </ac:spMkLst>
        </pc:spChg>
        <pc:spChg chg="mod">
          <ac:chgData name="Janker Peter" userId="f9898b01-3b86-4277-bc82-771b43f87a09" providerId="ADAL" clId="{80B98875-3691-43CF-A06A-FE65B9A0C0FF}" dt="2021-10-10T15:23:39.960" v="193" actId="11"/>
          <ac:spMkLst>
            <pc:docMk/>
            <pc:sldMk cId="2162137974" sldId="292"/>
            <ac:spMk id="3" creationId="{433D415D-1389-4492-8D24-83718C480D9A}"/>
          </ac:spMkLst>
        </pc:spChg>
      </pc:sldChg>
      <pc:sldChg chg="modSp add mod">
        <pc:chgData name="Janker Peter" userId="f9898b01-3b86-4277-bc82-771b43f87a09" providerId="ADAL" clId="{80B98875-3691-43CF-A06A-FE65B9A0C0FF}" dt="2021-10-10T14:53:14.905" v="45" actId="1076"/>
        <pc:sldMkLst>
          <pc:docMk/>
          <pc:sldMk cId="2833574090" sldId="295"/>
        </pc:sldMkLst>
        <pc:spChg chg="mod">
          <ac:chgData name="Janker Peter" userId="f9898b01-3b86-4277-bc82-771b43f87a09" providerId="ADAL" clId="{80B98875-3691-43CF-A06A-FE65B9A0C0FF}" dt="2021-10-10T14:53:14.905" v="45" actId="1076"/>
          <ac:spMkLst>
            <pc:docMk/>
            <pc:sldMk cId="2833574090" sldId="295"/>
            <ac:spMk id="7170" creationId="{00000000-0000-0000-0000-000000000000}"/>
          </ac:spMkLst>
        </pc:spChg>
        <pc:spChg chg="mod">
          <ac:chgData name="Janker Peter" userId="f9898b01-3b86-4277-bc82-771b43f87a09" providerId="ADAL" clId="{80B98875-3691-43CF-A06A-FE65B9A0C0FF}" dt="2021-10-10T14:53:00.069" v="44" actId="6549"/>
          <ac:spMkLst>
            <pc:docMk/>
            <pc:sldMk cId="2833574090" sldId="295"/>
            <ac:spMk id="7172" creationId="{00000000-0000-0000-0000-000000000000}"/>
          </ac:spMkLst>
        </pc:spChg>
      </pc:sldChg>
      <pc:sldChg chg="addSp delSp modSp new mod ord">
        <pc:chgData name="Janker Peter" userId="f9898b01-3b86-4277-bc82-771b43f87a09" providerId="ADAL" clId="{80B98875-3691-43CF-A06A-FE65B9A0C0FF}" dt="2021-10-10T15:07:36.827" v="126" actId="1076"/>
        <pc:sldMkLst>
          <pc:docMk/>
          <pc:sldMk cId="2729283078" sldId="296"/>
        </pc:sldMkLst>
        <pc:spChg chg="del">
          <ac:chgData name="Janker Peter" userId="f9898b01-3b86-4277-bc82-771b43f87a09" providerId="ADAL" clId="{80B98875-3691-43CF-A06A-FE65B9A0C0FF}" dt="2021-10-10T15:02:54.360" v="101" actId="478"/>
          <ac:spMkLst>
            <pc:docMk/>
            <pc:sldMk cId="2729283078" sldId="296"/>
            <ac:spMk id="2" creationId="{A463118F-443B-43E6-A2E5-83C14159990B}"/>
          </ac:spMkLst>
        </pc:spChg>
        <pc:spChg chg="mod">
          <ac:chgData name="Janker Peter" userId="f9898b01-3b86-4277-bc82-771b43f87a09" providerId="ADAL" clId="{80B98875-3691-43CF-A06A-FE65B9A0C0FF}" dt="2021-10-10T15:04:45.278" v="119" actId="20577"/>
          <ac:spMkLst>
            <pc:docMk/>
            <pc:sldMk cId="2729283078" sldId="296"/>
            <ac:spMk id="3" creationId="{BDBF2F2D-E7B6-4920-B98B-1CC762AB5DF4}"/>
          </ac:spMkLst>
        </pc:spChg>
        <pc:picChg chg="add mod">
          <ac:chgData name="Janker Peter" userId="f9898b01-3b86-4277-bc82-771b43f87a09" providerId="ADAL" clId="{80B98875-3691-43CF-A06A-FE65B9A0C0FF}" dt="2021-10-10T15:07:36.827" v="126" actId="1076"/>
          <ac:picMkLst>
            <pc:docMk/>
            <pc:sldMk cId="2729283078" sldId="296"/>
            <ac:picMk id="5" creationId="{7DD831A6-E596-4B3D-8297-63C5359EACE8}"/>
          </ac:picMkLst>
        </pc:picChg>
      </pc:sldChg>
      <pc:sldChg chg="add ord">
        <pc:chgData name="Janker Peter" userId="f9898b01-3b86-4277-bc82-771b43f87a09" providerId="ADAL" clId="{80B98875-3691-43CF-A06A-FE65B9A0C0FF}" dt="2021-10-10T15:10:36.503" v="141"/>
        <pc:sldMkLst>
          <pc:docMk/>
          <pc:sldMk cId="2321805332" sldId="297"/>
        </pc:sldMkLst>
      </pc:sldChg>
      <pc:sldChg chg="add ord">
        <pc:chgData name="Janker Peter" userId="f9898b01-3b86-4277-bc82-771b43f87a09" providerId="ADAL" clId="{80B98875-3691-43CF-A06A-FE65B9A0C0FF}" dt="2021-10-10T15:10:55.373" v="144"/>
        <pc:sldMkLst>
          <pc:docMk/>
          <pc:sldMk cId="3952318199" sldId="29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8112B46-7BF9-4A5E-9D49-492866BFB49F}" type="datetimeFigureOut">
              <a:rPr lang="de-AT" smtClean="0"/>
              <a:t>23.11.2021</a:t>
            </a:fld>
            <a:endParaRPr lang="de-AT"/>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C070DD4-767E-4309-8799-7CB3C1A9B4AD}" type="slidenum">
              <a:rPr lang="de-AT" smtClean="0"/>
              <a:t>‹Nr.›</a:t>
            </a:fld>
            <a:endParaRPr lang="de-AT"/>
          </a:p>
        </p:txBody>
      </p:sp>
    </p:spTree>
    <p:extLst>
      <p:ext uri="{BB962C8B-B14F-4D97-AF65-F5344CB8AC3E}">
        <p14:creationId xmlns:p14="http://schemas.microsoft.com/office/powerpoint/2010/main" val="1428628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9099B56-6ECD-4109-87B6-69325E1DCEB7}" type="datetimeFigureOut">
              <a:rPr lang="de-AT" smtClean="0"/>
              <a:t>23.11.2021</a:t>
            </a:fld>
            <a:endParaRPr lang="de-AT"/>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9AD2AF2-6E2E-4FA1-B40A-3AA1F30F2367}" type="slidenum">
              <a:rPr lang="de-AT" smtClean="0"/>
              <a:t>‹Nr.›</a:t>
            </a:fld>
            <a:endParaRPr lang="de-AT"/>
          </a:p>
        </p:txBody>
      </p:sp>
    </p:spTree>
    <p:extLst>
      <p:ext uri="{BB962C8B-B14F-4D97-AF65-F5344CB8AC3E}">
        <p14:creationId xmlns:p14="http://schemas.microsoft.com/office/powerpoint/2010/main" val="112121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22</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lnSpc>
                <a:spcPct val="80000"/>
              </a:lnSpc>
              <a:buFont typeface="Wingdings 3" pitchFamily="18" charset="2"/>
              <a:buNone/>
              <a:tabLst>
                <a:tab pos="3048000" algn="l"/>
                <a:tab pos="3409950" algn="l"/>
              </a:tabLst>
            </a:pPr>
            <a:r>
              <a:rPr lang="de-DE" sz="1600" b="1" dirty="0">
                <a:sym typeface="Wingdings 3" pitchFamily="18" charset="2"/>
              </a:rPr>
              <a:t>BETRETUNGSVERBOT:</a:t>
            </a:r>
            <a:r>
              <a:rPr lang="de-DE" sz="1600" b="0" dirty="0">
                <a:sym typeface="Wingdings 3" pitchFamily="18" charset="2"/>
              </a:rPr>
              <a:t>	</a:t>
            </a:r>
            <a:r>
              <a:rPr lang="de-DE" sz="1600" dirty="0">
                <a:sym typeface="Wingdings 3" pitchFamily="18" charset="2"/>
              </a:rPr>
              <a:t>für die Wohnung/unmittelbare Umgebung</a:t>
            </a:r>
          </a:p>
          <a:p>
            <a:pPr lvl="1" eaLnBrk="1" hangingPunct="1">
              <a:lnSpc>
                <a:spcPct val="80000"/>
              </a:lnSpc>
              <a:buFont typeface="Wingdings 3" pitchFamily="18" charset="2"/>
              <a:buNone/>
              <a:tabLst>
                <a:tab pos="3048000" algn="l"/>
                <a:tab pos="3409950" algn="l"/>
              </a:tabLst>
            </a:pPr>
            <a:r>
              <a:rPr lang="de-DE" sz="1600" dirty="0">
                <a:sym typeface="Wingdings 3" pitchFamily="18" charset="2"/>
              </a:rPr>
              <a:t>	KEIN Kontaktverbot!</a:t>
            </a:r>
          </a:p>
          <a:p>
            <a:pPr lvl="1" eaLnBrk="1" hangingPunct="1">
              <a:lnSpc>
                <a:spcPct val="80000"/>
              </a:lnSpc>
              <a:buFont typeface="Wingdings 3" pitchFamily="18" charset="2"/>
              <a:buNone/>
              <a:tabLst>
                <a:tab pos="3048000" algn="l"/>
                <a:tab pos="3409950" algn="l"/>
              </a:tabLst>
            </a:pPr>
            <a:r>
              <a:rPr lang="de-DE" sz="1600" dirty="0">
                <a:sym typeface="Wingdings 3" pitchFamily="18" charset="2"/>
              </a:rPr>
              <a:t>	Geltung ab Mitteilung an den </a:t>
            </a:r>
            <a:r>
              <a:rPr lang="de-DE" sz="1600" dirty="0" err="1">
                <a:sym typeface="Wingdings 3" pitchFamily="18" charset="2"/>
              </a:rPr>
              <a:t>Gefährder</a:t>
            </a:r>
            <a:r>
              <a:rPr lang="de-DE" sz="1600" dirty="0">
                <a:sym typeface="Wingdings 3" pitchFamily="18" charset="2"/>
              </a:rPr>
              <a:t> - persönlich durch die Polizei</a:t>
            </a: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r>
              <a:rPr lang="de-DE" sz="1600" b="1" dirty="0">
                <a:sym typeface="Wingdings 3" pitchFamily="18" charset="2"/>
              </a:rPr>
              <a:t>Überprüfung des BVs</a:t>
            </a:r>
            <a:r>
              <a:rPr lang="de-DE" sz="1600" dirty="0">
                <a:sym typeface="Wingdings 3" pitchFamily="18" charset="2"/>
              </a:rPr>
              <a:t>	innerhalb 48 Stunden durch BH/BPD 	</a:t>
            </a:r>
          </a:p>
          <a:p>
            <a:pPr eaLnBrk="1" hangingPunct="1">
              <a:lnSpc>
                <a:spcPct val="80000"/>
              </a:lnSpc>
              <a:buFont typeface="Wingdings 3" pitchFamily="18" charset="2"/>
              <a:buNone/>
              <a:tabLst>
                <a:tab pos="3048000" algn="l"/>
                <a:tab pos="3409950" algn="l"/>
              </a:tabLst>
            </a:pPr>
            <a:endParaRPr lang="de-DE" sz="800" dirty="0">
              <a:sym typeface="Wingdings 3" pitchFamily="18" charset="2"/>
            </a:endParaRP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r>
              <a:rPr lang="de-DE" sz="1600" b="1" dirty="0">
                <a:sym typeface="Wingdings 3" pitchFamily="18" charset="2"/>
              </a:rPr>
              <a:t>Dauer:</a:t>
            </a:r>
            <a:r>
              <a:rPr lang="de-DE" sz="1600" dirty="0">
                <a:sym typeface="Wingdings 3" pitchFamily="18" charset="2"/>
              </a:rPr>
              <a:t>	</a:t>
            </a:r>
            <a:r>
              <a:rPr lang="de-DE" sz="1600" b="1" dirty="0">
                <a:sym typeface="Wingdings 3" pitchFamily="18" charset="2"/>
              </a:rPr>
              <a:t>14 Tage</a:t>
            </a:r>
          </a:p>
          <a:p>
            <a:pPr eaLnBrk="1" hangingPunct="1">
              <a:lnSpc>
                <a:spcPct val="80000"/>
              </a:lnSpc>
              <a:buFont typeface="Wingdings 3" pitchFamily="18" charset="2"/>
              <a:buNone/>
              <a:tabLst>
                <a:tab pos="3048000" algn="l"/>
                <a:tab pos="3409950" algn="l"/>
              </a:tabLst>
            </a:pPr>
            <a:endParaRPr lang="de-DE" sz="800" dirty="0">
              <a:sym typeface="Wingdings 3" pitchFamily="18" charset="2"/>
            </a:endParaRPr>
          </a:p>
          <a:p>
            <a:pPr eaLnBrk="1" hangingPunct="1">
              <a:lnSpc>
                <a:spcPct val="80000"/>
              </a:lnSpc>
              <a:buFont typeface="Wingdings 3" pitchFamily="18" charset="2"/>
              <a:buNone/>
              <a:tabLst>
                <a:tab pos="3048000" algn="l"/>
                <a:tab pos="3409950" algn="l"/>
              </a:tabLst>
            </a:pPr>
            <a:r>
              <a:rPr lang="de-DE" sz="1600" b="1" dirty="0">
                <a:sym typeface="Wingdings 3" pitchFamily="18" charset="2"/>
              </a:rPr>
              <a:t>	Überprüfung	</a:t>
            </a:r>
            <a:r>
              <a:rPr lang="de-DE" sz="1600" dirty="0">
                <a:sym typeface="Wingdings 3" pitchFamily="18" charset="2"/>
              </a:rPr>
              <a:t>der </a:t>
            </a:r>
            <a:r>
              <a:rPr lang="de-DE" sz="1600" b="1" dirty="0">
                <a:sym typeface="Wingdings 3" pitchFamily="18" charset="2"/>
              </a:rPr>
              <a:t>Einhaltung</a:t>
            </a:r>
            <a:r>
              <a:rPr lang="de-DE" sz="1600" dirty="0">
                <a:sym typeface="Wingdings 3" pitchFamily="18" charset="2"/>
              </a:rPr>
              <a:t> innerhalb der ersten drei Tage</a:t>
            </a:r>
          </a:p>
          <a:p>
            <a:pPr eaLnBrk="1" hangingPunct="1">
              <a:lnSpc>
                <a:spcPct val="80000"/>
              </a:lnSpc>
              <a:buFont typeface="Wingdings 3" pitchFamily="18" charset="2"/>
              <a:buNone/>
              <a:tabLst>
                <a:tab pos="3048000" algn="l"/>
                <a:tab pos="3409950" algn="l"/>
              </a:tabLst>
            </a:pPr>
            <a:endParaRPr lang="de-DE" sz="800" dirty="0">
              <a:sym typeface="Wingdings 3" pitchFamily="18" charset="2"/>
            </a:endParaRP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r>
              <a:rPr lang="de-DE" sz="1600" b="1" dirty="0">
                <a:sym typeface="Wingdings 3" pitchFamily="18" charset="2"/>
              </a:rPr>
              <a:t>bei Verstoß:</a:t>
            </a:r>
            <a:r>
              <a:rPr lang="de-DE" sz="1600" dirty="0">
                <a:sym typeface="Wingdings 3" pitchFamily="18" charset="2"/>
              </a:rPr>
              <a:t>		keine Zwangsgewalt (physischer Gewalt)</a:t>
            </a:r>
          </a:p>
          <a:p>
            <a:pPr eaLnBrk="1" hangingPunct="1">
              <a:lnSpc>
                <a:spcPct val="80000"/>
              </a:lnSpc>
              <a:buFont typeface="Wingdings 3" pitchFamily="18" charset="2"/>
              <a:buNone/>
              <a:tabLst>
                <a:tab pos="3048000" algn="l"/>
                <a:tab pos="3409950" algn="l"/>
              </a:tabLst>
            </a:pPr>
            <a:r>
              <a:rPr lang="de-DE" sz="1600" dirty="0">
                <a:sym typeface="Wingdings 3" pitchFamily="18" charset="2"/>
              </a:rPr>
              <a:t>			Verwaltungsstrafe bis zu € 360,-</a:t>
            </a:r>
          </a:p>
          <a:p>
            <a:pPr eaLnBrk="1" hangingPunct="1">
              <a:lnSpc>
                <a:spcPct val="80000"/>
              </a:lnSpc>
              <a:buFont typeface="Wingdings 3" pitchFamily="18" charset="2"/>
              <a:buNone/>
              <a:tabLst>
                <a:tab pos="3048000" algn="l"/>
                <a:tab pos="3409950" algn="l"/>
              </a:tabLst>
            </a:pPr>
            <a:r>
              <a:rPr lang="de-DE" sz="1600" dirty="0">
                <a:sym typeface="Wingdings 3" pitchFamily="18" charset="2"/>
              </a:rPr>
              <a:t>		 	Gelindere Mittel: Wegweisung/Sicherstellung 	 	Festnahme, wenn VA vorliegen § 35 VStG</a:t>
            </a:r>
          </a:p>
          <a:p>
            <a:pPr eaLnBrk="1" hangingPunct="1">
              <a:lnSpc>
                <a:spcPct val="80000"/>
              </a:lnSpc>
              <a:buFont typeface="Wingdings 3" pitchFamily="18" charset="2"/>
              <a:buNone/>
              <a:tabLst>
                <a:tab pos="3048000" algn="l"/>
                <a:tab pos="3409950" algn="l"/>
              </a:tabLst>
            </a:pPr>
            <a:endParaRPr lang="de-DE" sz="800" dirty="0">
              <a:sym typeface="Wingdings 3" pitchFamily="18" charset="2"/>
            </a:endParaRP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r>
              <a:rPr lang="de-DE" sz="1600" b="1" dirty="0">
                <a:sym typeface="Wingdings 3" pitchFamily="18" charset="2"/>
              </a:rPr>
              <a:t>Abnahme</a:t>
            </a:r>
            <a:r>
              <a:rPr lang="de-DE" sz="1600" dirty="0">
                <a:sym typeface="Wingdings 3" pitchFamily="18" charset="2"/>
              </a:rPr>
              <a:t>	der Wohnungsschlüssel - Hinterlegung bei PI</a:t>
            </a:r>
          </a:p>
          <a:p>
            <a:pPr eaLnBrk="1" hangingPunct="1">
              <a:lnSpc>
                <a:spcPct val="80000"/>
              </a:lnSpc>
              <a:buFont typeface="Wingdings 3" pitchFamily="18" charset="2"/>
              <a:buNone/>
              <a:tabLst>
                <a:tab pos="3048000" algn="l"/>
                <a:tab pos="3409950" algn="l"/>
              </a:tabLst>
            </a:pPr>
            <a:r>
              <a:rPr lang="de-DE" sz="1600" dirty="0">
                <a:sym typeface="Wingdings 3" pitchFamily="18" charset="2"/>
              </a:rPr>
              <a:t>		rechtswidrig: Schlüsselübergabe an Gefährdete</a:t>
            </a:r>
          </a:p>
          <a:p>
            <a:pPr eaLnBrk="1" hangingPunct="1">
              <a:lnSpc>
                <a:spcPct val="80000"/>
              </a:lnSpc>
              <a:buFont typeface="Wingdings 3" pitchFamily="18" charset="2"/>
              <a:buNone/>
              <a:tabLst>
                <a:tab pos="3048000" algn="l"/>
                <a:tab pos="3409950" algn="l"/>
              </a:tabLst>
            </a:pPr>
            <a:endParaRPr lang="de-DE" sz="800" dirty="0">
              <a:sym typeface="Wingdings 3" pitchFamily="18" charset="2"/>
            </a:endParaRP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r>
              <a:rPr lang="de-DE" sz="1600" b="1" dirty="0">
                <a:sym typeface="Wingdings 3" pitchFamily="18" charset="2"/>
              </a:rPr>
              <a:t>Pers. Sachen</a:t>
            </a:r>
            <a:r>
              <a:rPr lang="de-DE" sz="1600" dirty="0">
                <a:sym typeface="Wingdings 3" pitchFamily="18" charset="2"/>
              </a:rPr>
              <a:t>	aus der Wohnung – dringend benötigte Gegenstände</a:t>
            </a:r>
          </a:p>
          <a:p>
            <a:pPr eaLnBrk="1" hangingPunct="1">
              <a:lnSpc>
                <a:spcPct val="80000"/>
              </a:lnSpc>
              <a:buFont typeface="Wingdings 3" pitchFamily="18" charset="2"/>
              <a:buNone/>
              <a:tabLst>
                <a:tab pos="3048000" algn="l"/>
                <a:tab pos="3409950" algn="l"/>
              </a:tabLst>
            </a:pPr>
            <a:endParaRPr lang="de-DE" sz="800" dirty="0">
              <a:sym typeface="Wingdings 3" pitchFamily="18" charset="2"/>
            </a:endParaRP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r>
              <a:rPr lang="de-DE" sz="1600" b="1" dirty="0">
                <a:sym typeface="Wingdings 3" pitchFamily="18" charset="2"/>
              </a:rPr>
              <a:t>Polizei</a:t>
            </a:r>
            <a:r>
              <a:rPr lang="de-DE" sz="1600" dirty="0">
                <a:sym typeface="Wingdings 3" pitchFamily="18" charset="2"/>
              </a:rPr>
              <a:t>	Informationspflicht an Gefährdete und </a:t>
            </a:r>
            <a:r>
              <a:rPr lang="de-DE" sz="1600" dirty="0" err="1">
                <a:sym typeface="Wingdings 3" pitchFamily="18" charset="2"/>
              </a:rPr>
              <a:t>Gefährder</a:t>
            </a:r>
            <a:endParaRPr lang="de-DE" sz="1600" dirty="0">
              <a:sym typeface="Wingdings 3" pitchFamily="18" charset="2"/>
            </a:endParaRPr>
          </a:p>
          <a:p>
            <a:pPr eaLnBrk="1" hangingPunct="1">
              <a:lnSpc>
                <a:spcPct val="80000"/>
              </a:lnSpc>
              <a:buFont typeface="Wingdings 3" pitchFamily="18" charset="2"/>
              <a:buNone/>
              <a:tabLst>
                <a:tab pos="3048000" algn="l"/>
                <a:tab pos="3409950" algn="l"/>
              </a:tabLst>
            </a:pPr>
            <a:endParaRPr lang="de-DE" sz="800" dirty="0">
              <a:sym typeface="Wingdings 3" pitchFamily="18" charset="2"/>
            </a:endParaRPr>
          </a:p>
          <a:p>
            <a:pPr eaLnBrk="1" hangingPunct="1">
              <a:lnSpc>
                <a:spcPct val="80000"/>
              </a:lnSpc>
              <a:buFont typeface="Wingdings 3" pitchFamily="18" charset="2"/>
              <a:buNone/>
              <a:tabLst>
                <a:tab pos="3048000" algn="l"/>
                <a:tab pos="3409950" algn="l"/>
              </a:tabLst>
            </a:pPr>
            <a:r>
              <a:rPr lang="de-DE" sz="1600" dirty="0">
                <a:sym typeface="Wingdings 3" pitchFamily="18" charset="2"/>
              </a:rPr>
              <a:t>	</a:t>
            </a:r>
            <a:r>
              <a:rPr lang="de-DE" sz="1600" b="1" dirty="0">
                <a:sym typeface="Wingdings 3" pitchFamily="18" charset="2"/>
              </a:rPr>
              <a:t>Abgabestelle</a:t>
            </a:r>
            <a:r>
              <a:rPr lang="de-DE" sz="1600" dirty="0">
                <a:sym typeface="Wingdings 3" pitchFamily="18" charset="2"/>
              </a:rPr>
              <a:t>	muss </a:t>
            </a:r>
            <a:r>
              <a:rPr lang="de-DE" sz="1600" dirty="0" err="1">
                <a:sym typeface="Wingdings 3" pitchFamily="18" charset="2"/>
              </a:rPr>
              <a:t>Gefährder</a:t>
            </a:r>
            <a:r>
              <a:rPr lang="de-DE" sz="1600" dirty="0">
                <a:sym typeface="Wingdings 3" pitchFamily="18" charset="2"/>
              </a:rPr>
              <a:t> bekannt geben – sonst Hinterlegung</a:t>
            </a:r>
          </a:p>
          <a:p>
            <a:pPr eaLnBrk="1" hangingPunct="1">
              <a:lnSpc>
                <a:spcPct val="80000"/>
              </a:lnSpc>
              <a:buFont typeface="Wingdings 3" pitchFamily="18" charset="2"/>
              <a:buNone/>
              <a:tabLst>
                <a:tab pos="3048000" algn="l"/>
                <a:tab pos="3409950" algn="l"/>
              </a:tabLst>
            </a:pPr>
            <a:endParaRPr lang="de-DE" sz="1400" dirty="0">
              <a:sym typeface="Wingdings 3" pitchFamily="18" charset="2"/>
            </a:endParaRPr>
          </a:p>
          <a:p>
            <a:pPr eaLnBrk="1" hangingPunct="1">
              <a:lnSpc>
                <a:spcPct val="80000"/>
              </a:lnSpc>
              <a:buFont typeface="Wingdings 3" pitchFamily="18" charset="2"/>
              <a:buNone/>
              <a:tabLst>
                <a:tab pos="3048000" algn="l"/>
                <a:tab pos="3409950" algn="l"/>
              </a:tabLst>
            </a:pPr>
            <a:r>
              <a:rPr lang="de-DE" sz="500" dirty="0">
                <a:sym typeface="Wingdings 3" pitchFamily="18" charset="2"/>
              </a:rPr>
              <a:t>	</a:t>
            </a:r>
          </a:p>
          <a:p>
            <a:endParaRPr lang="de-AT" dirty="0"/>
          </a:p>
        </p:txBody>
      </p:sp>
      <p:sp>
        <p:nvSpPr>
          <p:cNvPr id="4" name="Foliennummernplatzhalter 3"/>
          <p:cNvSpPr>
            <a:spLocks noGrp="1"/>
          </p:cNvSpPr>
          <p:nvPr>
            <p:ph type="sldNum" sz="quarter" idx="10"/>
          </p:nvPr>
        </p:nvSpPr>
        <p:spPr/>
        <p:txBody>
          <a:bodyPr/>
          <a:lstStyle/>
          <a:p>
            <a:fld id="{D7984A5C-ACCD-43DD-ABA2-00949EF13D3B}" type="slidenum">
              <a:rPr lang="de-AT" smtClean="0"/>
              <a:pPr/>
              <a:t>36</a:t>
            </a:fld>
            <a:endParaRPr lang="de-AT"/>
          </a:p>
        </p:txBody>
      </p:sp>
    </p:spTree>
    <p:extLst>
      <p:ext uri="{BB962C8B-B14F-4D97-AF65-F5344CB8AC3E}">
        <p14:creationId xmlns:p14="http://schemas.microsoft.com/office/powerpoint/2010/main" val="3981228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49AD2AF2-6E2E-4FA1-B40A-3AA1F30F2367}" type="slidenum">
              <a:rPr lang="de-AT" smtClean="0"/>
              <a:t>40</a:t>
            </a:fld>
            <a:endParaRPr lang="de-AT"/>
          </a:p>
        </p:txBody>
      </p:sp>
    </p:spTree>
    <p:extLst>
      <p:ext uri="{BB962C8B-B14F-4D97-AF65-F5344CB8AC3E}">
        <p14:creationId xmlns:p14="http://schemas.microsoft.com/office/powerpoint/2010/main" val="251262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23</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24</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25</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26</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27</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28</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31</a:t>
            </a:fld>
            <a:endParaRPr lang="de-DE"/>
          </a:p>
        </p:txBody>
      </p:sp>
    </p:spTree>
    <p:extLst>
      <p:ext uri="{BB962C8B-B14F-4D97-AF65-F5344CB8AC3E}">
        <p14:creationId xmlns:p14="http://schemas.microsoft.com/office/powerpoint/2010/main" val="3282493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7081474A-D51A-4A63-9D3A-87E651156642}" type="slidenum">
              <a:rPr lang="de-DE" smtClean="0"/>
              <a:t>32</a:t>
            </a:fld>
            <a:endParaRPr lang="de-DE"/>
          </a:p>
        </p:txBody>
      </p:sp>
    </p:spTree>
    <p:extLst>
      <p:ext uri="{BB962C8B-B14F-4D97-AF65-F5344CB8AC3E}">
        <p14:creationId xmlns:p14="http://schemas.microsoft.com/office/powerpoint/2010/main" val="3282493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9FBE9547-539A-45F5-A075-9B707218FC3D}"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B38CC03-3E43-4C58-8264-C22F6C36E126}" type="slidenum">
              <a:rPr lang="de-AT" smtClean="0"/>
              <a:t>‹Nr.›</a:t>
            </a:fld>
            <a:endParaRPr lang="de-AT"/>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495898" cy="1000265"/>
          </a:xfrm>
          <a:prstGeom prst="rect">
            <a:avLst/>
          </a:prstGeom>
        </p:spPr>
      </p:pic>
    </p:spTree>
    <p:extLst>
      <p:ext uri="{BB962C8B-B14F-4D97-AF65-F5344CB8AC3E}">
        <p14:creationId xmlns:p14="http://schemas.microsoft.com/office/powerpoint/2010/main" val="18526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9FBE9547-539A-45F5-A075-9B707218FC3D}"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229341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9FBE9547-539A-45F5-A075-9B707218FC3D}"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1659053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9FBE9547-539A-45F5-A075-9B707218FC3D}" type="datetimeFigureOut">
              <a:rPr lang="de-AT" smtClean="0"/>
              <a:t>23.11.2021</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636241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5F1BED28-154F-4A3E-8230-54831DC01DDE}"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3596189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5F1BED28-154F-4A3E-8230-54831DC01DDE}"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1464930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F1BED28-154F-4A3E-8230-54831DC01DDE}"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3607629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5F1BED28-154F-4A3E-8230-54831DC01DDE}" type="datetimeFigureOut">
              <a:rPr lang="de-AT" smtClean="0"/>
              <a:t>23.11.2021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1244913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5F1BED28-154F-4A3E-8230-54831DC01DDE}" type="datetimeFigureOut">
              <a:rPr lang="de-AT" smtClean="0"/>
              <a:t>23.11.2021</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2514901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5F1BED28-154F-4A3E-8230-54831DC01DDE}" type="datetimeFigureOut">
              <a:rPr lang="de-AT" smtClean="0"/>
              <a:t>23.11.2021</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2785377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F1BED28-154F-4A3E-8230-54831DC01DDE}" type="datetimeFigureOut">
              <a:rPr lang="de-AT" smtClean="0"/>
              <a:t>23.11.2021</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220680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9FBE9547-539A-45F5-A075-9B707218FC3D}"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13335536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F1BED28-154F-4A3E-8230-54831DC01DDE}" type="datetimeFigureOut">
              <a:rPr lang="de-AT" smtClean="0"/>
              <a:t>23.11.2021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1697736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F1BED28-154F-4A3E-8230-54831DC01DDE}" type="datetimeFigureOut">
              <a:rPr lang="de-AT" smtClean="0"/>
              <a:t>23.11.2021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26085558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5F1BED28-154F-4A3E-8230-54831DC01DDE}"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1340186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5F1BED28-154F-4A3E-8230-54831DC01DDE}"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F6AC190-C610-4903-9BC0-822FB2DC5989}" type="slidenum">
              <a:rPr lang="de-AT" smtClean="0"/>
              <a:t>‹Nr.›</a:t>
            </a:fld>
            <a:endParaRPr lang="de-AT"/>
          </a:p>
        </p:txBody>
      </p:sp>
    </p:spTree>
    <p:extLst>
      <p:ext uri="{BB962C8B-B14F-4D97-AF65-F5344CB8AC3E}">
        <p14:creationId xmlns:p14="http://schemas.microsoft.com/office/powerpoint/2010/main" val="411154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9FBE9547-539A-45F5-A075-9B707218FC3D}" type="datetimeFigureOut">
              <a:rPr lang="de-AT" smtClean="0"/>
              <a:t>23.11.2021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3957713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9FBE9547-539A-45F5-A075-9B707218FC3D}" type="datetimeFigureOut">
              <a:rPr lang="de-AT" smtClean="0"/>
              <a:t>23.11.2021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56574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9FBE9547-539A-45F5-A075-9B707218FC3D}" type="datetimeFigureOut">
              <a:rPr lang="de-AT" smtClean="0"/>
              <a:t>23.11.2021</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194538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9FBE9547-539A-45F5-A075-9B707218FC3D}" type="datetimeFigureOut">
              <a:rPr lang="de-AT" smtClean="0"/>
              <a:t>23.11.2021</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56802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FBE9547-539A-45F5-A075-9B707218FC3D}" type="datetimeFigureOut">
              <a:rPr lang="de-AT" smtClean="0"/>
              <a:t>23.11.2021</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69947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9FBE9547-539A-45F5-A075-9B707218FC3D}" type="datetimeFigureOut">
              <a:rPr lang="de-AT" smtClean="0"/>
              <a:t>23.11.2021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754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9FBE9547-539A-45F5-A075-9B707218FC3D}" type="datetimeFigureOut">
              <a:rPr lang="de-AT" smtClean="0"/>
              <a:t>23.11.2021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1B38CC03-3E43-4C58-8264-C22F6C36E126}" type="slidenum">
              <a:rPr lang="de-AT" smtClean="0"/>
              <a:t>‹Nr.›</a:t>
            </a:fld>
            <a:endParaRPr lang="de-AT"/>
          </a:p>
        </p:txBody>
      </p:sp>
    </p:spTree>
    <p:extLst>
      <p:ext uri="{BB962C8B-B14F-4D97-AF65-F5344CB8AC3E}">
        <p14:creationId xmlns:p14="http://schemas.microsoft.com/office/powerpoint/2010/main" val="427248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E9547-539A-45F5-A075-9B707218FC3D}" type="datetimeFigureOut">
              <a:rPr lang="de-AT" smtClean="0"/>
              <a:t>23.11.2021</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8CC03-3E43-4C58-8264-C22F6C36E126}" type="slidenum">
              <a:rPr lang="de-AT" smtClean="0"/>
              <a:t>‹Nr.›</a:t>
            </a:fld>
            <a:endParaRPr lang="de-AT"/>
          </a:p>
        </p:txBody>
      </p:sp>
      <p:pic>
        <p:nvPicPr>
          <p:cNvPr id="7" name="Grafik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2495898" cy="1000265"/>
          </a:xfrm>
          <a:prstGeom prst="rect">
            <a:avLst/>
          </a:prstGeom>
        </p:spPr>
      </p:pic>
    </p:spTree>
    <p:extLst>
      <p:ext uri="{BB962C8B-B14F-4D97-AF65-F5344CB8AC3E}">
        <p14:creationId xmlns:p14="http://schemas.microsoft.com/office/powerpoint/2010/main" val="2695514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BED28-154F-4A3E-8230-54831DC01DDE}" type="datetimeFigureOut">
              <a:rPr lang="de-AT" smtClean="0"/>
              <a:t>23.11.2021</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AC190-C610-4903-9BC0-822FB2DC5989}" type="slidenum">
              <a:rPr lang="de-AT" smtClean="0"/>
              <a:t>‹Nr.›</a:t>
            </a:fld>
            <a:endParaRPr lang="de-AT"/>
          </a:p>
        </p:txBody>
      </p:sp>
    </p:spTree>
    <p:extLst>
      <p:ext uri="{BB962C8B-B14F-4D97-AF65-F5344CB8AC3E}">
        <p14:creationId xmlns:p14="http://schemas.microsoft.com/office/powerpoint/2010/main" val="25836898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methode-film.d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ethode-film.de/"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frauenberatung-noe.at/" TargetMode="External"/><Relationship Id="rId2" Type="http://schemas.openxmlformats.org/officeDocument/2006/relationships/hyperlink" Target="http://www.frauenhelpline.a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ffjiv.rlp.de/fileadmin/MFFJIV/Frauen/Gewalt_gegen_Frauen/RIGG/Kinder_als_Mitbetroffene/HANDOUT_DRUCKFASSUNG_1_.pdf" TargetMode="External"/><Relationship Id="rId3" Type="http://schemas.openxmlformats.org/officeDocument/2006/relationships/hyperlink" Target="https://www.gewalt-ist-nie-ok.at/de" TargetMode="External"/><Relationship Id="rId7" Type="http://schemas.openxmlformats.org/officeDocument/2006/relationships/hyperlink" Target="https://mffki.rlp.de/fileadmin/MFFJIV/Frauen/Gewalt_gegen_Frauen/RIGG/Kinder_als_Mitbetroffene/HANDOUT_DRUCKFASSUNG_1_.pdf" TargetMode="External"/><Relationship Id="rId2" Type="http://schemas.openxmlformats.org/officeDocument/2006/relationships/hyperlink" Target="http://www.efeu.or.at/seiten/download/Jugendbuecher_Gewalt_EfEU_2021.pdf" TargetMode="External"/><Relationship Id="rId1" Type="http://schemas.openxmlformats.org/officeDocument/2006/relationships/slideLayout" Target="../slideLayouts/slideLayout2.xml"/><Relationship Id="rId6" Type="http://schemas.openxmlformats.org/officeDocument/2006/relationships/hyperlink" Target="https://mffki.rlp.de/fileadmin/MFFJIV/Frauen/Gewalt_gegen_Frauen/RIGG/Kinder_als_Mitbetroffene/handreichung_16_fg_8.pdf" TargetMode="External"/><Relationship Id="rId11" Type="http://schemas.openxmlformats.org/officeDocument/2006/relationships/hyperlink" Target="https://www.gewaltinfo.at/uploads/pdf/recht/Meldeformular.pdf" TargetMode="External"/><Relationship Id="rId5" Type="http://schemas.openxmlformats.org/officeDocument/2006/relationships/hyperlink" Target="https://www.burgenland.at/fileadmin/user_upload/Downloads/Buerger_und_Service/Frauen/Downloads/Land_Burgenland_Gewalt_gegen_Kinder_WEB_251119.pdf" TargetMode="External"/><Relationship Id="rId10" Type="http://schemas.openxmlformats.org/officeDocument/2006/relationships/hyperlink" Target="https://www.aoef.at/images/GewaltFREI%20leben%20pdfs/Selbstlaut_Handlung%20Spiel%20u%20Raeume.pdf" TargetMode="External"/><Relationship Id="rId4" Type="http://schemas.openxmlformats.org/officeDocument/2006/relationships/hyperlink" Target="https://www.gewaltinfo.at/uploads/pdf/news/broschuere-kindeswohlgefaehrdung.pdf" TargetMode="External"/><Relationship Id="rId9" Type="http://schemas.openxmlformats.org/officeDocument/2006/relationships/hyperlink" Target="http://www.gewaltfreileben.at/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12CA22F-F609-4024-B210-4B63939C8C7D}"/>
              </a:ext>
            </a:extLst>
          </p:cNvPr>
          <p:cNvSpPr>
            <a:spLocks noGrp="1"/>
          </p:cNvSpPr>
          <p:nvPr>
            <p:ph type="title"/>
          </p:nvPr>
        </p:nvSpPr>
        <p:spPr>
          <a:xfrm>
            <a:off x="2051720" y="548680"/>
            <a:ext cx="6840760" cy="508917"/>
          </a:xfrm>
        </p:spPr>
        <p:txBody>
          <a:bodyPr>
            <a:normAutofit fontScale="90000"/>
          </a:bodyPr>
          <a:lstStyle/>
          <a:p>
            <a:r>
              <a:rPr lang="de-AT" sz="3200" dirty="0"/>
              <a:t/>
            </a:r>
            <a:br>
              <a:rPr lang="de-AT" sz="3200" dirty="0"/>
            </a:br>
            <a:endParaRPr lang="de-AT" sz="3200" dirty="0"/>
          </a:p>
        </p:txBody>
      </p:sp>
      <p:sp>
        <p:nvSpPr>
          <p:cNvPr id="3" name="Inhaltsplatzhalter 2">
            <a:extLst>
              <a:ext uri="{FF2B5EF4-FFF2-40B4-BE49-F238E27FC236}">
                <a16:creationId xmlns="" xmlns:a16="http://schemas.microsoft.com/office/drawing/2014/main" id="{EB44AD0D-A536-48CD-980A-6B9FAC13B0DC}"/>
              </a:ext>
            </a:extLst>
          </p:cNvPr>
          <p:cNvSpPr>
            <a:spLocks noGrp="1"/>
          </p:cNvSpPr>
          <p:nvPr>
            <p:ph idx="1"/>
          </p:nvPr>
        </p:nvSpPr>
        <p:spPr>
          <a:xfrm>
            <a:off x="457200" y="1484784"/>
            <a:ext cx="8229600" cy="4525963"/>
          </a:xfrm>
          <a:solidFill>
            <a:schemeClr val="bg1"/>
          </a:solidFill>
        </p:spPr>
        <p:txBody>
          <a:bodyPr>
            <a:normAutofit/>
          </a:bodyPr>
          <a:lstStyle/>
          <a:p>
            <a:pPr marL="0" indent="0" algn="ctr">
              <a:buNone/>
            </a:pPr>
            <a:endParaRPr lang="de-AT" sz="4000" b="1" dirty="0">
              <a:solidFill>
                <a:schemeClr val="accent6">
                  <a:lumMod val="75000"/>
                </a:schemeClr>
              </a:solidFill>
            </a:endParaRPr>
          </a:p>
          <a:p>
            <a:pPr marL="0" indent="0" algn="ctr">
              <a:buNone/>
            </a:pPr>
            <a:r>
              <a:rPr lang="de-AT" sz="4000" b="1" dirty="0">
                <a:solidFill>
                  <a:schemeClr val="accent6">
                    <a:lumMod val="75000"/>
                  </a:schemeClr>
                </a:solidFill>
              </a:rPr>
              <a:t>„Die haben doch nur zugesehen!“ –</a:t>
            </a:r>
          </a:p>
          <a:p>
            <a:pPr marL="0" indent="0" algn="ctr">
              <a:buNone/>
            </a:pPr>
            <a:r>
              <a:rPr lang="de-AT" sz="4000" b="1" dirty="0">
                <a:solidFill>
                  <a:schemeClr val="accent6">
                    <a:lumMod val="75000"/>
                  </a:schemeClr>
                </a:solidFill>
              </a:rPr>
              <a:t> Kinder und Jugendliche als (stumme) Zeuginnen von häuslicher Gewalt</a:t>
            </a:r>
          </a:p>
          <a:p>
            <a:endParaRPr lang="de-AT" sz="2400" dirty="0"/>
          </a:p>
          <a:p>
            <a:pPr marL="0" indent="0" algn="ctr">
              <a:buNone/>
            </a:pPr>
            <a:r>
              <a:rPr lang="de-AT" sz="2000" dirty="0" err="1"/>
              <a:t>Mag.</a:t>
            </a:r>
            <a:r>
              <a:rPr lang="de-AT" sz="2000" baseline="30000" dirty="0" err="1"/>
              <a:t>a</a:t>
            </a:r>
            <a:r>
              <a:rPr lang="de-AT" sz="2000" baseline="30000" dirty="0"/>
              <a:t> </a:t>
            </a:r>
            <a:r>
              <a:rPr lang="de-AT" sz="2000" baseline="-25000" dirty="0"/>
              <a:t>(FH) </a:t>
            </a:r>
            <a:r>
              <a:rPr lang="de-AT" sz="2000" dirty="0"/>
              <a:t>Eva Huber</a:t>
            </a:r>
          </a:p>
          <a:p>
            <a:pPr marL="0" indent="0" algn="ctr">
              <a:buNone/>
            </a:pPr>
            <a:endParaRPr lang="de-AT" sz="2000" baseline="30000" dirty="0"/>
          </a:p>
          <a:p>
            <a:pPr marL="0" indent="0" algn="ctr">
              <a:buNone/>
            </a:pPr>
            <a:r>
              <a:rPr lang="de-AT" sz="2000" dirty="0"/>
              <a:t>Dipl. Soz.päd.</a:t>
            </a:r>
            <a:r>
              <a:rPr lang="de-AT" sz="2000" baseline="30000" dirty="0"/>
              <a:t>in</a:t>
            </a:r>
            <a:r>
              <a:rPr lang="de-AT" sz="2000" dirty="0"/>
              <a:t> Teresa Janker, BA</a:t>
            </a:r>
          </a:p>
        </p:txBody>
      </p:sp>
    </p:spTree>
    <p:extLst>
      <p:ext uri="{BB962C8B-B14F-4D97-AF65-F5344CB8AC3E}">
        <p14:creationId xmlns:p14="http://schemas.microsoft.com/office/powerpoint/2010/main" val="4002262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ctrTitle"/>
          </p:nvPr>
        </p:nvSpPr>
        <p:spPr>
          <a:xfrm>
            <a:off x="717454" y="1124744"/>
            <a:ext cx="7772400" cy="576064"/>
          </a:xfrm>
        </p:spPr>
        <p:txBody>
          <a:bodyPr>
            <a:normAutofit fontScale="90000"/>
          </a:bodyPr>
          <a:lstStyle/>
          <a:p>
            <a:r>
              <a:rPr lang="de-AT" altLang="de-DE" sz="3400" b="1" dirty="0">
                <a:solidFill>
                  <a:schemeClr val="accent6">
                    <a:lumMod val="75000"/>
                  </a:schemeClr>
                </a:solidFill>
              </a:rPr>
              <a:t>Ökonomische Gewalt</a:t>
            </a:r>
          </a:p>
        </p:txBody>
      </p:sp>
      <p:sp>
        <p:nvSpPr>
          <p:cNvPr id="2" name="Textfeld 1"/>
          <p:cNvSpPr txBox="1"/>
          <p:nvPr/>
        </p:nvSpPr>
        <p:spPr>
          <a:xfrm>
            <a:off x="603250" y="1844824"/>
            <a:ext cx="7937500" cy="3754874"/>
          </a:xfrm>
          <a:prstGeom prst="rect">
            <a:avLst/>
          </a:prstGeom>
          <a:noFill/>
        </p:spPr>
        <p:txBody>
          <a:bodyPr>
            <a:spAutoFit/>
          </a:bodyPr>
          <a:lstStyle/>
          <a:p>
            <a:pPr>
              <a:spcAft>
                <a:spcPts val="600"/>
              </a:spcAft>
              <a:defRPr/>
            </a:pPr>
            <a:r>
              <a:rPr lang="de-AT" sz="2400" b="1" dirty="0"/>
              <a:t>Missbrauch von Abhängigkeit </a:t>
            </a:r>
            <a:r>
              <a:rPr lang="de-AT" sz="2400" dirty="0"/>
              <a:t>bezieht sich auf die </a:t>
            </a:r>
            <a:r>
              <a:rPr lang="de-AT" sz="2400" b="1" dirty="0"/>
              <a:t>ungleiche Kontrolle über gemeinsame Ressourcen</a:t>
            </a:r>
            <a:r>
              <a:rPr lang="de-AT" sz="2400" dirty="0"/>
              <a:t>. Im Familienzusammenhang kann das heißen, dass der Mann:</a:t>
            </a:r>
          </a:p>
          <a:p>
            <a:pPr>
              <a:spcAft>
                <a:spcPts val="600"/>
              </a:spcAft>
              <a:defRPr/>
            </a:pPr>
            <a:endParaRPr lang="de-AT" sz="1200" dirty="0"/>
          </a:p>
          <a:p>
            <a:pPr marL="285750" indent="-285750">
              <a:buFont typeface="Arial" panose="020B0604020202020204" pitchFamily="34" charset="0"/>
              <a:buChar char="•"/>
              <a:defRPr/>
            </a:pPr>
            <a:r>
              <a:rPr lang="de-AT" sz="2400" dirty="0"/>
              <a:t>zu wenig Haushaltsgeld zur Verfügung stellt</a:t>
            </a:r>
          </a:p>
          <a:p>
            <a:pPr marL="285750" indent="-285750">
              <a:buFont typeface="Arial" panose="020B0604020202020204" pitchFamily="34" charset="0"/>
              <a:buChar char="•"/>
              <a:defRPr/>
            </a:pPr>
            <a:r>
              <a:rPr lang="de-AT" sz="2400" dirty="0"/>
              <a:t>Einkommen, Vermögen und Ausgaben geheim hält</a:t>
            </a:r>
          </a:p>
          <a:p>
            <a:pPr marL="285750" indent="-285750">
              <a:buFont typeface="Arial" panose="020B0604020202020204" pitchFamily="34" charset="0"/>
              <a:buChar char="•"/>
              <a:defRPr/>
            </a:pPr>
            <a:r>
              <a:rPr lang="de-AT" sz="2400" dirty="0"/>
              <a:t>Einkommen, Vermögen und Ausgaben der Frau kontrolliert</a:t>
            </a:r>
          </a:p>
          <a:p>
            <a:pPr marL="285750" indent="-285750">
              <a:buFont typeface="Arial" panose="020B0604020202020204" pitchFamily="34" charset="0"/>
              <a:buChar char="•"/>
              <a:defRPr/>
            </a:pPr>
            <a:r>
              <a:rPr lang="de-AT" sz="2400" dirty="0"/>
              <a:t>die Frau nicht arbeiten gehen lässt</a:t>
            </a:r>
          </a:p>
          <a:p>
            <a:pPr marL="285750" indent="-285750">
              <a:buFont typeface="Arial" panose="020B0604020202020204" pitchFamily="34" charset="0"/>
              <a:buChar char="•"/>
              <a:defRPr/>
            </a:pPr>
            <a:r>
              <a:rPr lang="de-AT" sz="2400" dirty="0"/>
              <a:t>den Lohn / das Gehalt der Frau selbst kassiert</a:t>
            </a:r>
          </a:p>
          <a:p>
            <a:pPr marL="285750" indent="-285750">
              <a:buFont typeface="Arial" panose="020B0604020202020204" pitchFamily="34" charset="0"/>
              <a:buChar char="•"/>
              <a:defRPr/>
            </a:pPr>
            <a:r>
              <a:rPr lang="de-AT" sz="2400" dirty="0"/>
              <a:t>keine Mitarbeit im Haushalt leistet</a:t>
            </a:r>
          </a:p>
        </p:txBody>
      </p:sp>
    </p:spTree>
    <p:extLst>
      <p:ext uri="{BB962C8B-B14F-4D97-AF65-F5344CB8AC3E}">
        <p14:creationId xmlns:p14="http://schemas.microsoft.com/office/powerpoint/2010/main" val="132653095"/>
      </p:ext>
    </p:extLst>
  </p:cSld>
  <p:clrMapOvr>
    <a:masterClrMapping/>
  </p:clrMapOvr>
  <p:transition spd="slow" advTm="1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ctrTitle"/>
          </p:nvPr>
        </p:nvSpPr>
        <p:spPr>
          <a:xfrm>
            <a:off x="1514128" y="501727"/>
            <a:ext cx="6336704" cy="767033"/>
          </a:xfrm>
        </p:spPr>
        <p:txBody>
          <a:bodyPr>
            <a:normAutofit/>
          </a:bodyPr>
          <a:lstStyle/>
          <a:p>
            <a:r>
              <a:rPr lang="de-AT" altLang="de-DE" sz="3400" b="1" dirty="0">
                <a:solidFill>
                  <a:schemeClr val="accent6">
                    <a:lumMod val="75000"/>
                  </a:schemeClr>
                </a:solidFill>
                <a:latin typeface="+mn-lt"/>
              </a:rPr>
              <a:t>Strukturelle Gewalt</a:t>
            </a:r>
          </a:p>
        </p:txBody>
      </p:sp>
      <p:sp>
        <p:nvSpPr>
          <p:cNvPr id="10244" name="Textfeld 1"/>
          <p:cNvSpPr txBox="1">
            <a:spLocks noChangeArrowheads="1"/>
          </p:cNvSpPr>
          <p:nvPr/>
        </p:nvSpPr>
        <p:spPr bwMode="auto">
          <a:xfrm>
            <a:off x="683568" y="1124744"/>
            <a:ext cx="7997825"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de-DE" sz="2400" b="1" dirty="0">
                <a:latin typeface="+mj-lt"/>
              </a:rPr>
              <a:t>Strukturelle Gewalt ist ein System von Regeln und Verpflichtungen, die Frauen in Abhängigkeit halten. </a:t>
            </a:r>
            <a:r>
              <a:rPr lang="de-AT" altLang="de-DE" sz="2400" dirty="0">
                <a:latin typeface="+mj-lt"/>
              </a:rPr>
              <a:t>Diese Abhängigkeit </a:t>
            </a:r>
            <a:r>
              <a:rPr lang="de-AT" altLang="de-DE" sz="2400" b="1" dirty="0">
                <a:latin typeface="+mj-lt"/>
              </a:rPr>
              <a:t>begünstigt die direkte Gewaltausübung </a:t>
            </a:r>
            <a:r>
              <a:rPr lang="de-AT" altLang="de-DE" sz="2400" dirty="0">
                <a:latin typeface="+mj-lt"/>
              </a:rPr>
              <a:t>gegen Frauen in der Familie. </a:t>
            </a:r>
          </a:p>
          <a:p>
            <a:pPr eaLnBrk="1" hangingPunct="1"/>
            <a:endParaRPr lang="de-AT" altLang="de-DE" sz="1400" dirty="0">
              <a:latin typeface="+mj-lt"/>
            </a:endParaRPr>
          </a:p>
          <a:p>
            <a:pPr eaLnBrk="1" hangingPunct="1"/>
            <a:r>
              <a:rPr lang="de-AT" altLang="de-DE" sz="2400" dirty="0">
                <a:latin typeface="+mj-lt"/>
              </a:rPr>
              <a:t>Neben allen Formen der Diskriminierung zählt zur strukturellen Gewalt vor allem ungleiche Einkommensverteilung. Aber auch mangelnde politische Teilhabe und fehlende Präsenz in Entscheidungspositionen sind Ausdruck und zugleich Ursache struktureller Benachteiligung von Frauen. Dadurch sind viele Gegebenheiten in der Gesellschaft so gestaltet, dass sie Männer begünstigen und Frauen benachteiligen </a:t>
            </a:r>
          </a:p>
          <a:p>
            <a:pPr eaLnBrk="1" hangingPunct="1"/>
            <a:endParaRPr lang="de-AT" altLang="de-DE" sz="2400" dirty="0">
              <a:latin typeface="+mj-lt"/>
            </a:endParaRPr>
          </a:p>
          <a:p>
            <a:pPr eaLnBrk="1" hangingPunct="1"/>
            <a:r>
              <a:rPr lang="de-AT" altLang="de-DE" sz="2000" dirty="0">
                <a:latin typeface="+mj-lt"/>
              </a:rPr>
              <a:t>(z. B. Öffnungszeiten und Kosten von Kindergärten, fehlende Bezahlung von „Care Arbeit“, Darstellung von Frauen in den Medien, Förderung „männlicher“ Sportarten und vieles mehr).</a:t>
            </a:r>
          </a:p>
          <a:p>
            <a:pPr eaLnBrk="1" hangingPunct="1"/>
            <a:endParaRPr lang="de-AT" altLang="de-DE" sz="1600" dirty="0"/>
          </a:p>
        </p:txBody>
      </p:sp>
    </p:spTree>
    <p:extLst>
      <p:ext uri="{BB962C8B-B14F-4D97-AF65-F5344CB8AC3E}">
        <p14:creationId xmlns:p14="http://schemas.microsoft.com/office/powerpoint/2010/main" val="2249935328"/>
      </p:ext>
    </p:extLst>
  </p:cSld>
  <p:clrMapOvr>
    <a:masterClrMapping/>
  </p:clrMapOvr>
  <p:transition spd="slow" advTm="1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7544" y="908720"/>
            <a:ext cx="8229600" cy="1263650"/>
          </a:xfrm>
        </p:spPr>
        <p:txBody>
          <a:bodyPr>
            <a:normAutofit/>
          </a:bodyPr>
          <a:lstStyle/>
          <a:p>
            <a:r>
              <a:rPr lang="de-AT" altLang="de-DE" sz="3400" b="1" dirty="0">
                <a:solidFill>
                  <a:schemeClr val="accent6">
                    <a:lumMod val="75000"/>
                  </a:schemeClr>
                </a:solidFill>
              </a:rPr>
              <a:t>Was ist „Häusliche Gewalt“?</a:t>
            </a:r>
          </a:p>
        </p:txBody>
      </p:sp>
      <p:sp>
        <p:nvSpPr>
          <p:cNvPr id="4099" name="Inhaltsplatzhalter 2"/>
          <p:cNvSpPr>
            <a:spLocks noGrp="1"/>
          </p:cNvSpPr>
          <p:nvPr>
            <p:ph idx="1"/>
          </p:nvPr>
        </p:nvSpPr>
        <p:spPr>
          <a:xfrm>
            <a:off x="395536" y="2276872"/>
            <a:ext cx="8229600" cy="4104456"/>
          </a:xfrm>
        </p:spPr>
        <p:txBody>
          <a:bodyPr>
            <a:noAutofit/>
          </a:bodyPr>
          <a:lstStyle/>
          <a:p>
            <a:pPr>
              <a:spcAft>
                <a:spcPts val="1200"/>
              </a:spcAft>
            </a:pPr>
            <a:r>
              <a:rPr lang="de-AT" altLang="de-DE" sz="2400" dirty="0"/>
              <a:t>Aggressive Handlungen</a:t>
            </a:r>
          </a:p>
          <a:p>
            <a:pPr>
              <a:spcAft>
                <a:spcPts val="1200"/>
              </a:spcAft>
            </a:pPr>
            <a:r>
              <a:rPr lang="de-AT" altLang="de-DE" sz="2400" dirty="0"/>
              <a:t>im privaten Raum </a:t>
            </a:r>
            <a:br>
              <a:rPr lang="de-AT" altLang="de-DE" sz="2400" dirty="0"/>
            </a:br>
            <a:r>
              <a:rPr lang="de-AT" altLang="de-DE" sz="2400" dirty="0"/>
              <a:t>(mit Auswirkungen auf das Sicherheitsgefühl)</a:t>
            </a:r>
          </a:p>
          <a:p>
            <a:pPr>
              <a:spcAft>
                <a:spcPts val="1200"/>
              </a:spcAft>
            </a:pPr>
            <a:r>
              <a:rPr lang="de-AT" altLang="de-DE" sz="2400" dirty="0"/>
              <a:t>emotionale Bindung zwischen Täter und Opfer</a:t>
            </a:r>
          </a:p>
          <a:p>
            <a:pPr>
              <a:spcAft>
                <a:spcPts val="1200"/>
              </a:spcAft>
            </a:pPr>
            <a:r>
              <a:rPr lang="de-AT" altLang="de-DE" sz="2400" dirty="0"/>
              <a:t>wiederholte, systematische Aggression</a:t>
            </a:r>
          </a:p>
          <a:p>
            <a:pPr>
              <a:spcAft>
                <a:spcPts val="1200"/>
              </a:spcAft>
            </a:pPr>
            <a:r>
              <a:rPr lang="de-AT" altLang="de-DE" sz="2400" dirty="0"/>
              <a:t>Machtgefälle zwischen Täter und Opfer wird ausgenutzt</a:t>
            </a:r>
          </a:p>
        </p:txBody>
      </p:sp>
    </p:spTree>
    <p:extLst>
      <p:ext uri="{BB962C8B-B14F-4D97-AF65-F5344CB8AC3E}">
        <p14:creationId xmlns:p14="http://schemas.microsoft.com/office/powerpoint/2010/main" val="4196712053"/>
      </p:ext>
    </p:extLst>
  </p:cSld>
  <p:clrMapOvr>
    <a:masterClrMapping/>
  </p:clrMapOvr>
  <p:transition spd="slow" advTm="1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normAutofit/>
          </a:bodyPr>
          <a:lstStyle/>
          <a:p>
            <a:r>
              <a:rPr lang="de-AT" sz="3400" b="1" dirty="0">
                <a:solidFill>
                  <a:schemeClr val="accent6">
                    <a:lumMod val="75000"/>
                  </a:schemeClr>
                </a:solidFill>
                <a:cs typeface="Arial" panose="020B0604020202020204" pitchFamily="34" charset="0"/>
              </a:rPr>
              <a:t>Gewaltspiral</a:t>
            </a:r>
            <a:r>
              <a:rPr lang="de-AT" sz="3400" b="1" dirty="0">
                <a:solidFill>
                  <a:schemeClr val="accent6">
                    <a:lumMod val="75000"/>
                  </a:schemeClr>
                </a:solidFill>
                <a:latin typeface="Arial" panose="020B0604020202020204" pitchFamily="34" charset="0"/>
                <a:cs typeface="Arial" panose="020B0604020202020204" pitchFamily="34" charset="0"/>
              </a:rPr>
              <a:t>e</a:t>
            </a:r>
          </a:p>
        </p:txBody>
      </p:sp>
      <p:pic>
        <p:nvPicPr>
          <p:cNvPr id="4"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556792"/>
            <a:ext cx="8246557" cy="4971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506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 xmlns:a16="http://schemas.microsoft.com/office/drawing/2014/main" id="{BDBF2F2D-E7B6-4920-B98B-1CC762AB5DF4}"/>
              </a:ext>
            </a:extLst>
          </p:cNvPr>
          <p:cNvSpPr>
            <a:spLocks noGrp="1"/>
          </p:cNvSpPr>
          <p:nvPr>
            <p:ph idx="1"/>
          </p:nvPr>
        </p:nvSpPr>
        <p:spPr/>
        <p:txBody>
          <a:bodyPr>
            <a:normAutofit/>
          </a:bodyPr>
          <a:lstStyle/>
          <a:p>
            <a:pPr marL="0" indent="0" algn="ctr">
              <a:buNone/>
            </a:pPr>
            <a:endParaRPr lang="de-AT" sz="6000" dirty="0">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ndParaRPr>
          </a:p>
          <a:p>
            <a:pPr marL="0" indent="0" algn="ctr">
              <a:buNone/>
            </a:pPr>
            <a:r>
              <a:rPr lang="de-AT" sz="6000" dirty="0">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rPr>
              <a:t>PAUSE</a:t>
            </a:r>
          </a:p>
        </p:txBody>
      </p:sp>
      <p:pic>
        <p:nvPicPr>
          <p:cNvPr id="5" name="Grafik 4" descr="Zwei Tassen Kaffee auf Holztisch">
            <a:extLst>
              <a:ext uri="{FF2B5EF4-FFF2-40B4-BE49-F238E27FC236}">
                <a16:creationId xmlns="" xmlns:a16="http://schemas.microsoft.com/office/drawing/2014/main" id="{7DD831A6-E596-4B3D-8297-63C5359EAC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52607" y="3140968"/>
            <a:ext cx="4211960" cy="2807288"/>
          </a:xfrm>
          <a:prstGeom prst="ellipse">
            <a:avLst/>
          </a:prstGeom>
          <a:ln>
            <a:noFill/>
          </a:ln>
          <a:effectLst>
            <a:softEdge rad="112500"/>
          </a:effectLst>
        </p:spPr>
      </p:pic>
    </p:spTree>
    <p:extLst>
      <p:ext uri="{BB962C8B-B14F-4D97-AF65-F5344CB8AC3E}">
        <p14:creationId xmlns:p14="http://schemas.microsoft.com/office/powerpoint/2010/main" val="272928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95898" cy="1000265"/>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5878" y="3714750"/>
            <a:ext cx="1905000" cy="28479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6"/>
          <p:cNvSpPr>
            <a:spLocks noGrp="1"/>
          </p:cNvSpPr>
          <p:nvPr>
            <p:ph type="title"/>
          </p:nvPr>
        </p:nvSpPr>
        <p:spPr>
          <a:xfrm>
            <a:off x="1331640" y="620688"/>
            <a:ext cx="7355160" cy="796950"/>
          </a:xfrm>
        </p:spPr>
        <p:txBody>
          <a:bodyPr>
            <a:normAutofit/>
          </a:bodyPr>
          <a:lstStyle/>
          <a:p>
            <a:r>
              <a:rPr lang="de-AT" sz="3400" b="1" dirty="0">
                <a:solidFill>
                  <a:schemeClr val="accent6">
                    <a:lumMod val="75000"/>
                  </a:schemeClr>
                </a:solidFill>
              </a:rPr>
              <a:t>Der </a:t>
            </a:r>
            <a:r>
              <a:rPr lang="de-AT" sz="3400" b="1" dirty="0" err="1">
                <a:solidFill>
                  <a:schemeClr val="accent6">
                    <a:lumMod val="75000"/>
                  </a:schemeClr>
                </a:solidFill>
              </a:rPr>
              <a:t>Wutmann</a:t>
            </a:r>
            <a:r>
              <a:rPr lang="de-AT" sz="3400" b="1" dirty="0">
                <a:solidFill>
                  <a:schemeClr val="accent6">
                    <a:lumMod val="75000"/>
                  </a:schemeClr>
                </a:solidFill>
              </a:rPr>
              <a:t>“ / </a:t>
            </a:r>
            <a:r>
              <a:rPr lang="de-AT" sz="3400" b="1" dirty="0" err="1">
                <a:solidFill>
                  <a:schemeClr val="accent6">
                    <a:lumMod val="75000"/>
                  </a:schemeClr>
                </a:solidFill>
              </a:rPr>
              <a:t>Sinna</a:t>
            </a:r>
            <a:r>
              <a:rPr lang="de-AT" sz="3400" b="1" dirty="0">
                <a:solidFill>
                  <a:schemeClr val="accent6">
                    <a:lumMod val="75000"/>
                  </a:schemeClr>
                </a:solidFill>
              </a:rPr>
              <a:t> Mann</a:t>
            </a:r>
          </a:p>
        </p:txBody>
      </p:sp>
      <p:sp>
        <p:nvSpPr>
          <p:cNvPr id="8" name="Inhaltsplatzhalter 7"/>
          <p:cNvSpPr>
            <a:spLocks noGrp="1"/>
          </p:cNvSpPr>
          <p:nvPr>
            <p:ph idx="1"/>
          </p:nvPr>
        </p:nvSpPr>
        <p:spPr>
          <a:xfrm>
            <a:off x="421278" y="1417638"/>
            <a:ext cx="8229600" cy="4735875"/>
          </a:xfrm>
        </p:spPr>
        <p:txBody>
          <a:bodyPr>
            <a:normAutofit fontScale="62500" lnSpcReduction="20000"/>
          </a:bodyPr>
          <a:lstStyle/>
          <a:p>
            <a:pPr marL="0" indent="0">
              <a:buNone/>
            </a:pPr>
            <a:r>
              <a:rPr lang="de-AT" sz="3800" dirty="0">
                <a:latin typeface="Calibri" panose="020F0502020204030204" pitchFamily="34" charset="0"/>
                <a:cs typeface="Calibri" panose="020F0502020204030204" pitchFamily="34" charset="0"/>
              </a:rPr>
              <a:t>Der norwegische Animationsfilm "</a:t>
            </a:r>
            <a:r>
              <a:rPr lang="de-AT" sz="3800" dirty="0" err="1">
                <a:latin typeface="Calibri" panose="020F0502020204030204" pitchFamily="34" charset="0"/>
                <a:cs typeface="Calibri" panose="020F0502020204030204" pitchFamily="34" charset="0"/>
              </a:rPr>
              <a:t>Wutmann</a:t>
            </a:r>
            <a:r>
              <a:rPr lang="de-AT" sz="3800" dirty="0">
                <a:latin typeface="Calibri" panose="020F0502020204030204" pitchFamily="34" charset="0"/>
                <a:cs typeface="Calibri" panose="020F0502020204030204" pitchFamily="34" charset="0"/>
              </a:rPr>
              <a:t>" beschäftigt sich mit den Auswirkungen häuslicher Gewalt auf Kinder und Möglichkeiten der Prävention, Hilfen und Täterarbeit. </a:t>
            </a:r>
          </a:p>
          <a:p>
            <a:pPr marL="0" indent="0">
              <a:buNone/>
            </a:pPr>
            <a:endParaRPr lang="de-AT" sz="3800" dirty="0">
              <a:latin typeface="Calibri" panose="020F0502020204030204" pitchFamily="34" charset="0"/>
              <a:cs typeface="Calibri" panose="020F0502020204030204" pitchFamily="34" charset="0"/>
            </a:endParaRPr>
          </a:p>
          <a:p>
            <a:pPr marL="0" indent="0">
              <a:buNone/>
            </a:pPr>
            <a:r>
              <a:rPr lang="de-AT" sz="3800" dirty="0">
                <a:latin typeface="Calibri" panose="020F0502020204030204" pitchFamily="34" charset="0"/>
                <a:cs typeface="Calibri" panose="020F0502020204030204" pitchFamily="34" charset="0"/>
              </a:rPr>
              <a:t>Der 20minütige Film zeigt aus der Perspektive des 6jährigen </a:t>
            </a:r>
            <a:r>
              <a:rPr lang="de-AT" sz="3800" dirty="0" err="1">
                <a:latin typeface="Calibri" panose="020F0502020204030204" pitchFamily="34" charset="0"/>
                <a:cs typeface="Calibri" panose="020F0502020204030204" pitchFamily="34" charset="0"/>
              </a:rPr>
              <a:t>Boj</a:t>
            </a:r>
            <a:r>
              <a:rPr lang="de-AT" sz="3800" dirty="0">
                <a:latin typeface="Calibri" panose="020F0502020204030204" pitchFamily="34" charset="0"/>
                <a:cs typeface="Calibri" panose="020F0502020204030204" pitchFamily="34" charset="0"/>
              </a:rPr>
              <a:t>, wie schlimm es für ein Kind ist, wenn der Vater die Mutter schlägt und die am Ende alles entschuldigt. Eines Tages hält </a:t>
            </a:r>
            <a:r>
              <a:rPr lang="de-AT" sz="3800" dirty="0" err="1">
                <a:latin typeface="Calibri" panose="020F0502020204030204" pitchFamily="34" charset="0"/>
                <a:cs typeface="Calibri" panose="020F0502020204030204" pitchFamily="34" charset="0"/>
              </a:rPr>
              <a:t>Boj</a:t>
            </a:r>
            <a:r>
              <a:rPr lang="de-AT" sz="3800" dirty="0">
                <a:latin typeface="Calibri" panose="020F0502020204030204" pitchFamily="34" charset="0"/>
                <a:cs typeface="Calibri" panose="020F0502020204030204" pitchFamily="34" charset="0"/>
              </a:rPr>
              <a:t> es nicht mehr zu Hause aus - und entdeckt, dass es draußen viele gibt, die ihm helfen wollen und manche, die es können. </a:t>
            </a:r>
          </a:p>
          <a:p>
            <a:pPr marL="0" indent="0">
              <a:buNone/>
            </a:pPr>
            <a:endParaRPr lang="de-AT" u="sng" dirty="0">
              <a:latin typeface="Calibri" panose="020F0502020204030204" pitchFamily="34" charset="0"/>
              <a:cs typeface="Calibri" panose="020F0502020204030204" pitchFamily="34" charset="0"/>
            </a:endParaRPr>
          </a:p>
          <a:p>
            <a:pPr marL="0" indent="0">
              <a:buNone/>
            </a:pPr>
            <a:r>
              <a:rPr lang="de-AT" dirty="0">
                <a:latin typeface="Calibri" panose="020F0502020204030204" pitchFamily="34" charset="0"/>
                <a:cs typeface="Calibri" panose="020F0502020204030204" pitchFamily="34" charset="0"/>
              </a:rPr>
              <a:t>20 Minuten, Animationsfilm, Norwegen 2009, </a:t>
            </a:r>
          </a:p>
          <a:p>
            <a:pPr marL="0" indent="0">
              <a:buNone/>
            </a:pPr>
            <a:r>
              <a:rPr lang="de-AT" dirty="0">
                <a:latin typeface="Calibri" panose="020F0502020204030204" pitchFamily="34" charset="0"/>
                <a:cs typeface="Calibri" panose="020F0502020204030204" pitchFamily="34" charset="0"/>
              </a:rPr>
              <a:t>Regie und Produktion: Anita </a:t>
            </a:r>
            <a:r>
              <a:rPr lang="de-AT" dirty="0" err="1">
                <a:latin typeface="Calibri" panose="020F0502020204030204" pitchFamily="34" charset="0"/>
                <a:cs typeface="Calibri" panose="020F0502020204030204" pitchFamily="34" charset="0"/>
              </a:rPr>
              <a:t>Killi</a:t>
            </a:r>
            <a:r>
              <a:rPr lang="de-AT" dirty="0">
                <a:latin typeface="Calibri" panose="020F0502020204030204" pitchFamily="34" charset="0"/>
                <a:cs typeface="Calibri" panose="020F0502020204030204" pitchFamily="34" charset="0"/>
              </a:rPr>
              <a:t>, </a:t>
            </a:r>
            <a:r>
              <a:rPr lang="de-AT" dirty="0" err="1">
                <a:latin typeface="Calibri" panose="020F0502020204030204" pitchFamily="34" charset="0"/>
                <a:cs typeface="Calibri" panose="020F0502020204030204" pitchFamily="34" charset="0"/>
              </a:rPr>
              <a:t>Trollfilm</a:t>
            </a:r>
            <a:r>
              <a:rPr lang="de-AT" dirty="0">
                <a:latin typeface="Calibri" panose="020F0502020204030204" pitchFamily="34" charset="0"/>
                <a:cs typeface="Calibri" panose="020F0502020204030204" pitchFamily="34" charset="0"/>
              </a:rPr>
              <a:t> AS</a:t>
            </a:r>
          </a:p>
          <a:p>
            <a:pPr marL="0" indent="0">
              <a:buNone/>
            </a:pPr>
            <a:endParaRPr lang="de-AT" dirty="0">
              <a:latin typeface="Calibri" panose="020F0502020204030204" pitchFamily="34" charset="0"/>
              <a:cs typeface="Calibri" panose="020F0502020204030204" pitchFamily="34" charset="0"/>
            </a:endParaRPr>
          </a:p>
          <a:p>
            <a:pPr marL="0" indent="0">
              <a:buNone/>
            </a:pPr>
            <a:r>
              <a:rPr lang="de-AT" dirty="0">
                <a:latin typeface="Calibri" panose="020F0502020204030204" pitchFamily="34" charset="0"/>
                <a:cs typeface="Calibri" panose="020F0502020204030204" pitchFamily="34" charset="0"/>
              </a:rPr>
              <a:t>Zu bestellen unter </a:t>
            </a:r>
            <a:r>
              <a:rPr lang="de-AT" u="sng" dirty="0">
                <a:latin typeface="Calibri" panose="020F0502020204030204" pitchFamily="34" charset="0"/>
                <a:cs typeface="Calibri" panose="020F0502020204030204" pitchFamily="34" charset="0"/>
                <a:hlinkClick r:id="rId4"/>
              </a:rPr>
              <a:t>http://www.methode-film.de</a:t>
            </a:r>
            <a:endParaRPr lang="de-AT" u="sng" dirty="0">
              <a:latin typeface="Calibri" panose="020F0502020204030204" pitchFamily="34" charset="0"/>
              <a:cs typeface="Calibri" panose="020F0502020204030204" pitchFamily="34" charset="0"/>
            </a:endParaRPr>
          </a:p>
          <a:p>
            <a:endParaRPr lang="de-AT" dirty="0"/>
          </a:p>
        </p:txBody>
      </p:sp>
    </p:spTree>
    <p:extLst>
      <p:ext uri="{BB962C8B-B14F-4D97-AF65-F5344CB8AC3E}">
        <p14:creationId xmlns:p14="http://schemas.microsoft.com/office/powerpoint/2010/main" val="273708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836712"/>
            <a:ext cx="8229600" cy="1143000"/>
          </a:xfrm>
        </p:spPr>
        <p:txBody>
          <a:bodyPr>
            <a:normAutofit/>
          </a:bodyPr>
          <a:lstStyle/>
          <a:p>
            <a:r>
              <a:rPr lang="de-AT" sz="3400" b="1" dirty="0">
                <a:solidFill>
                  <a:schemeClr val="accent6">
                    <a:lumMod val="75000"/>
                  </a:schemeClr>
                </a:solidFill>
                <a:latin typeface="+mn-lt"/>
              </a:rPr>
              <a:t>Beobachtungs-/ Reflexionsaufgabe</a:t>
            </a:r>
          </a:p>
        </p:txBody>
      </p:sp>
      <p:sp>
        <p:nvSpPr>
          <p:cNvPr id="3" name="Inhaltsplatzhalter 2"/>
          <p:cNvSpPr>
            <a:spLocks noGrp="1"/>
          </p:cNvSpPr>
          <p:nvPr>
            <p:ph idx="1"/>
          </p:nvPr>
        </p:nvSpPr>
        <p:spPr>
          <a:xfrm>
            <a:off x="467544" y="2060848"/>
            <a:ext cx="8229600" cy="4525963"/>
          </a:xfrm>
        </p:spPr>
        <p:txBody>
          <a:bodyPr>
            <a:normAutofit fontScale="62500" lnSpcReduction="20000"/>
          </a:bodyPr>
          <a:lstStyle/>
          <a:p>
            <a:pPr marL="0" indent="0">
              <a:spcAft>
                <a:spcPts val="600"/>
              </a:spcAft>
              <a:buNone/>
            </a:pPr>
            <a:r>
              <a:rPr lang="de-DE" sz="3800" b="1" dirty="0">
                <a:solidFill>
                  <a:srgbClr val="0F0F0F"/>
                </a:solidFill>
                <a:latin typeface="+mj-lt"/>
                <a:cs typeface="Arial" panose="020B0604020202020204" pitchFamily="34" charset="0"/>
              </a:rPr>
              <a:t>Objektive Ebene</a:t>
            </a:r>
          </a:p>
          <a:p>
            <a:r>
              <a:rPr lang="de-DE" sz="3800" dirty="0">
                <a:solidFill>
                  <a:srgbClr val="0F0F0F"/>
                </a:solidFill>
                <a:latin typeface="+mj-lt"/>
                <a:cs typeface="Arial" panose="020B0604020202020204" pitchFamily="34" charset="0"/>
              </a:rPr>
              <a:t>Was habe ich gesehen – Beschreibung</a:t>
            </a:r>
          </a:p>
          <a:p>
            <a:pPr marL="0" indent="0">
              <a:buNone/>
            </a:pPr>
            <a:endParaRPr lang="de-DE" sz="2600" dirty="0">
              <a:solidFill>
                <a:srgbClr val="0F0F0F"/>
              </a:solidFill>
              <a:latin typeface="+mj-lt"/>
              <a:cs typeface="Arial" panose="020B0604020202020204" pitchFamily="34" charset="0"/>
            </a:endParaRPr>
          </a:p>
          <a:p>
            <a:pPr marL="0" indent="0">
              <a:spcAft>
                <a:spcPts val="600"/>
              </a:spcAft>
              <a:buNone/>
            </a:pPr>
            <a:r>
              <a:rPr lang="de-DE" sz="3800" b="1" dirty="0">
                <a:solidFill>
                  <a:srgbClr val="0F0F0F"/>
                </a:solidFill>
                <a:latin typeface="+mj-lt"/>
                <a:cs typeface="Arial" panose="020B0604020202020204" pitchFamily="34" charset="0"/>
              </a:rPr>
              <a:t>Interpretation</a:t>
            </a:r>
          </a:p>
          <a:p>
            <a:r>
              <a:rPr lang="de-DE" sz="3800" dirty="0">
                <a:solidFill>
                  <a:srgbClr val="0F0F0F"/>
                </a:solidFill>
                <a:latin typeface="+mj-lt"/>
                <a:cs typeface="Arial" panose="020B0604020202020204" pitchFamily="34" charset="0"/>
              </a:rPr>
              <a:t>Wie deute ich die einzelnen Szenen</a:t>
            </a:r>
          </a:p>
          <a:p>
            <a:pPr marL="0" indent="0">
              <a:buNone/>
            </a:pPr>
            <a:endParaRPr lang="de-DE" sz="2600" dirty="0">
              <a:solidFill>
                <a:srgbClr val="0F0F0F"/>
              </a:solidFill>
              <a:latin typeface="+mj-lt"/>
              <a:cs typeface="Arial" panose="020B0604020202020204" pitchFamily="34" charset="0"/>
            </a:endParaRPr>
          </a:p>
          <a:p>
            <a:pPr marL="0" indent="0">
              <a:spcAft>
                <a:spcPts val="600"/>
              </a:spcAft>
              <a:buNone/>
            </a:pPr>
            <a:r>
              <a:rPr lang="de-DE" sz="3800" b="1" dirty="0">
                <a:solidFill>
                  <a:srgbClr val="0F0F0F"/>
                </a:solidFill>
                <a:latin typeface="+mj-lt"/>
                <a:cs typeface="Arial" panose="020B0604020202020204" pitchFamily="34" charset="0"/>
              </a:rPr>
              <a:t>Persönliche Ebene</a:t>
            </a:r>
          </a:p>
          <a:p>
            <a:r>
              <a:rPr lang="de-DE" sz="3800" dirty="0">
                <a:solidFill>
                  <a:srgbClr val="0F0F0F"/>
                </a:solidFill>
                <a:latin typeface="+mj-lt"/>
                <a:cs typeface="Arial" panose="020B0604020202020204" pitchFamily="34" charset="0"/>
              </a:rPr>
              <a:t>Welche Gefühle in mir nehme ich beim Anschauen des Filmes wahr?</a:t>
            </a:r>
          </a:p>
          <a:p>
            <a:r>
              <a:rPr lang="de-DE" sz="3800" dirty="0">
                <a:solidFill>
                  <a:srgbClr val="0F0F0F"/>
                </a:solidFill>
                <a:latin typeface="+mj-lt"/>
                <a:cs typeface="Arial" panose="020B0604020202020204" pitchFamily="34" charset="0"/>
              </a:rPr>
              <a:t>Was berührt mich besonders?</a:t>
            </a:r>
          </a:p>
          <a:p>
            <a:r>
              <a:rPr lang="de-DE" sz="3800" dirty="0">
                <a:solidFill>
                  <a:srgbClr val="0F0F0F"/>
                </a:solidFill>
                <a:latin typeface="+mj-lt"/>
                <a:cs typeface="Arial" panose="020B0604020202020204" pitchFamily="34" charset="0"/>
              </a:rPr>
              <a:t>Welche Impulse bemerke ich in mir?</a:t>
            </a:r>
          </a:p>
          <a:p>
            <a:pPr marL="0" indent="0">
              <a:buNone/>
            </a:pPr>
            <a:r>
              <a:rPr lang="de-DE" dirty="0">
                <a:solidFill>
                  <a:srgbClr val="0F0F0F"/>
                </a:solidFill>
                <a:latin typeface="Arial" panose="020B0604020202020204" pitchFamily="34" charset="0"/>
                <a:cs typeface="Arial" panose="020B0604020202020204" pitchFamily="34" charset="0"/>
              </a:rPr>
              <a:t> </a:t>
            </a:r>
          </a:p>
          <a:p>
            <a:endParaRPr lang="de-AT" dirty="0"/>
          </a:p>
        </p:txBody>
      </p:sp>
    </p:spTree>
    <p:extLst>
      <p:ext uri="{BB962C8B-B14F-4D97-AF65-F5344CB8AC3E}">
        <p14:creationId xmlns:p14="http://schemas.microsoft.com/office/powerpoint/2010/main" val="1460296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h\AppData\Local\Microsoft\Windows\INetCache\IE\2R2G8O85\question-mark-1019820_960_7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22929">
            <a:off x="3443962" y="4173171"/>
            <a:ext cx="2504577" cy="2504577"/>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467544" y="836712"/>
            <a:ext cx="8229600" cy="1143000"/>
          </a:xfrm>
        </p:spPr>
        <p:txBody>
          <a:bodyPr>
            <a:normAutofit/>
          </a:bodyPr>
          <a:lstStyle/>
          <a:p>
            <a:r>
              <a:rPr lang="de-AT" sz="3400" b="1" dirty="0">
                <a:solidFill>
                  <a:schemeClr val="accent6">
                    <a:lumMod val="75000"/>
                  </a:schemeClr>
                </a:solidFill>
              </a:rPr>
              <a:t>Beobachtungs-/ Reflexionsaufgabe</a:t>
            </a:r>
            <a:endParaRPr lang="de-AT" sz="3400" dirty="0"/>
          </a:p>
        </p:txBody>
      </p:sp>
      <p:sp>
        <p:nvSpPr>
          <p:cNvPr id="3" name="Inhaltsplatzhalter 2"/>
          <p:cNvSpPr>
            <a:spLocks noGrp="1"/>
          </p:cNvSpPr>
          <p:nvPr>
            <p:ph idx="1"/>
          </p:nvPr>
        </p:nvSpPr>
        <p:spPr/>
        <p:txBody>
          <a:bodyPr>
            <a:normAutofit/>
          </a:bodyPr>
          <a:lstStyle/>
          <a:p>
            <a:endParaRPr lang="de-AT" sz="1800" dirty="0"/>
          </a:p>
          <a:p>
            <a:r>
              <a:rPr lang="de-AT" sz="1800" dirty="0"/>
              <a:t>BITTE nachwirken lassen und reflektieren: </a:t>
            </a:r>
          </a:p>
          <a:p>
            <a:pPr marL="0" indent="0">
              <a:buNone/>
            </a:pPr>
            <a:r>
              <a:rPr lang="de-AT" sz="1800" dirty="0">
                <a:solidFill>
                  <a:schemeClr val="accent6">
                    <a:lumMod val="75000"/>
                  </a:schemeClr>
                </a:solidFill>
              </a:rPr>
              <a:t>       „Dem Kind hat er ja nichts getan!“ </a:t>
            </a:r>
            <a:r>
              <a:rPr lang="de-AT" sz="1800" dirty="0"/>
              <a:t>-</a:t>
            </a:r>
            <a:r>
              <a:rPr lang="de-AT" sz="1800" dirty="0">
                <a:solidFill>
                  <a:schemeClr val="accent6">
                    <a:lumMod val="75000"/>
                  </a:schemeClr>
                </a:solidFill>
              </a:rPr>
              <a:t> </a:t>
            </a:r>
            <a:r>
              <a:rPr lang="de-AT" sz="1800" dirty="0"/>
              <a:t>Trifft diese Aussage  eurer Meinung nach zu?</a:t>
            </a:r>
          </a:p>
          <a:p>
            <a:endParaRPr lang="de-AT" sz="1800" dirty="0"/>
          </a:p>
          <a:p>
            <a:r>
              <a:rPr lang="de-AT" sz="1800" dirty="0" smtClean="0"/>
              <a:t>Wie kann Boi geholfen werden?</a:t>
            </a:r>
            <a:endParaRPr lang="de-AT" sz="1800" dirty="0"/>
          </a:p>
          <a:p>
            <a:pPr marL="0" indent="0">
              <a:buNone/>
            </a:pPr>
            <a:endParaRPr lang="de-AT" sz="1800" dirty="0"/>
          </a:p>
          <a:p>
            <a:pPr marL="0" indent="0">
              <a:buNone/>
            </a:pPr>
            <a:endParaRPr lang="de-AT" sz="1800" dirty="0"/>
          </a:p>
          <a:p>
            <a:r>
              <a:rPr lang="de-AT" sz="1800" dirty="0"/>
              <a:t>Wie glaubt ihr endet der Film?</a:t>
            </a:r>
          </a:p>
        </p:txBody>
      </p:sp>
    </p:spTree>
    <p:extLst>
      <p:ext uri="{BB962C8B-B14F-4D97-AF65-F5344CB8AC3E}">
        <p14:creationId xmlns:p14="http://schemas.microsoft.com/office/powerpoint/2010/main" val="3037955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5878" y="3714750"/>
            <a:ext cx="1905000" cy="28479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6"/>
          <p:cNvSpPr>
            <a:spLocks noGrp="1"/>
          </p:cNvSpPr>
          <p:nvPr>
            <p:ph type="title"/>
          </p:nvPr>
        </p:nvSpPr>
        <p:spPr>
          <a:xfrm>
            <a:off x="1043608" y="1196752"/>
            <a:ext cx="7355160" cy="796950"/>
          </a:xfrm>
        </p:spPr>
        <p:txBody>
          <a:bodyPr>
            <a:normAutofit/>
          </a:bodyPr>
          <a:lstStyle/>
          <a:p>
            <a:r>
              <a:rPr lang="de-AT" sz="3400" b="1" dirty="0">
                <a:solidFill>
                  <a:schemeClr val="accent6">
                    <a:lumMod val="75000"/>
                  </a:schemeClr>
                </a:solidFill>
              </a:rPr>
              <a:t>Der </a:t>
            </a:r>
            <a:r>
              <a:rPr lang="de-AT" sz="3400" b="1" dirty="0" err="1">
                <a:solidFill>
                  <a:schemeClr val="accent6">
                    <a:lumMod val="75000"/>
                  </a:schemeClr>
                </a:solidFill>
              </a:rPr>
              <a:t>Wutmann</a:t>
            </a:r>
            <a:r>
              <a:rPr lang="de-AT" sz="3400" b="1" dirty="0">
                <a:solidFill>
                  <a:schemeClr val="accent6">
                    <a:lumMod val="75000"/>
                  </a:schemeClr>
                </a:solidFill>
              </a:rPr>
              <a:t>“ / </a:t>
            </a:r>
            <a:r>
              <a:rPr lang="de-AT" sz="3400" b="1" dirty="0" err="1">
                <a:solidFill>
                  <a:schemeClr val="accent6">
                    <a:lumMod val="75000"/>
                  </a:schemeClr>
                </a:solidFill>
              </a:rPr>
              <a:t>Sinna</a:t>
            </a:r>
            <a:r>
              <a:rPr lang="de-AT" sz="3400" b="1" dirty="0">
                <a:solidFill>
                  <a:schemeClr val="accent6">
                    <a:lumMod val="75000"/>
                  </a:schemeClr>
                </a:solidFill>
              </a:rPr>
              <a:t> Mann</a:t>
            </a:r>
          </a:p>
        </p:txBody>
      </p:sp>
      <p:sp>
        <p:nvSpPr>
          <p:cNvPr id="8" name="Inhaltsplatzhalter 7"/>
          <p:cNvSpPr>
            <a:spLocks noGrp="1"/>
          </p:cNvSpPr>
          <p:nvPr>
            <p:ph idx="1"/>
          </p:nvPr>
        </p:nvSpPr>
        <p:spPr>
          <a:xfrm>
            <a:off x="421278" y="1417639"/>
            <a:ext cx="8229600" cy="4315618"/>
          </a:xfrm>
        </p:spPr>
        <p:txBody>
          <a:bodyPr>
            <a:normAutofit fontScale="77500" lnSpcReduction="20000"/>
          </a:bodyPr>
          <a:lstStyle/>
          <a:p>
            <a:pPr marL="0" indent="0" algn="ctr">
              <a:buNone/>
            </a:pPr>
            <a:endParaRPr lang="de-AT" dirty="0">
              <a:latin typeface="Calibri" panose="020F0502020204030204" pitchFamily="34" charset="0"/>
              <a:cs typeface="Calibri" panose="020F0502020204030204" pitchFamily="34" charset="0"/>
            </a:endParaRPr>
          </a:p>
          <a:p>
            <a:pPr marL="0" indent="0" algn="ctr">
              <a:buNone/>
            </a:pPr>
            <a:endParaRPr lang="de-AT" dirty="0">
              <a:latin typeface="Calibri" panose="020F0502020204030204" pitchFamily="34" charset="0"/>
              <a:cs typeface="Calibri" panose="020F0502020204030204" pitchFamily="34" charset="0"/>
            </a:endParaRPr>
          </a:p>
          <a:p>
            <a:pPr marL="0" indent="0" algn="ctr">
              <a:buNone/>
            </a:pPr>
            <a:endParaRPr lang="de-AT" dirty="0">
              <a:latin typeface="Calibri" panose="020F0502020204030204" pitchFamily="34" charset="0"/>
              <a:cs typeface="Calibri" panose="020F0502020204030204" pitchFamily="34" charset="0"/>
            </a:endParaRPr>
          </a:p>
          <a:p>
            <a:pPr marL="0" indent="0" algn="ctr">
              <a:buNone/>
            </a:pPr>
            <a:endParaRPr lang="de-AT" b="1" dirty="0">
              <a:latin typeface="Calibri" panose="020F0502020204030204" pitchFamily="34" charset="0"/>
              <a:cs typeface="Calibri" panose="020F0502020204030204" pitchFamily="34" charset="0"/>
            </a:endParaRPr>
          </a:p>
          <a:p>
            <a:pPr marL="0" indent="0" algn="ctr">
              <a:buNone/>
            </a:pPr>
            <a:r>
              <a:rPr lang="de-AT" b="1" dirty="0">
                <a:latin typeface="Calibri" panose="020F0502020204030204" pitchFamily="34" charset="0"/>
                <a:cs typeface="Calibri" panose="020F0502020204030204" pitchFamily="34" charset="0"/>
              </a:rPr>
              <a:t>So geht es weiter….</a:t>
            </a:r>
          </a:p>
          <a:p>
            <a:pPr marL="0" indent="0" algn="ctr">
              <a:buNone/>
            </a:pPr>
            <a:endParaRPr lang="de-AT" b="1" dirty="0">
              <a:latin typeface="Calibri" panose="020F0502020204030204" pitchFamily="34" charset="0"/>
              <a:cs typeface="Calibri" panose="020F0502020204030204" pitchFamily="34" charset="0"/>
            </a:endParaRPr>
          </a:p>
          <a:p>
            <a:pPr marL="0" indent="0" algn="ctr">
              <a:buNone/>
            </a:pPr>
            <a:endParaRPr lang="de-AT" b="1" dirty="0">
              <a:latin typeface="Calibri" panose="020F0502020204030204" pitchFamily="34" charset="0"/>
              <a:cs typeface="Calibri" panose="020F0502020204030204" pitchFamily="34" charset="0"/>
            </a:endParaRPr>
          </a:p>
          <a:p>
            <a:pPr marL="0" indent="0" algn="ctr">
              <a:buNone/>
            </a:pPr>
            <a:endParaRPr lang="de-AT" b="1" dirty="0">
              <a:latin typeface="Calibri" panose="020F0502020204030204" pitchFamily="34" charset="0"/>
              <a:cs typeface="Calibri" panose="020F0502020204030204" pitchFamily="34" charset="0"/>
            </a:endParaRPr>
          </a:p>
          <a:p>
            <a:pPr marL="0" indent="0" algn="ctr">
              <a:buNone/>
            </a:pPr>
            <a:endParaRPr lang="de-AT" b="1" dirty="0">
              <a:latin typeface="Calibri" panose="020F0502020204030204" pitchFamily="34" charset="0"/>
              <a:cs typeface="Calibri" panose="020F0502020204030204" pitchFamily="34" charset="0"/>
            </a:endParaRPr>
          </a:p>
          <a:p>
            <a:pPr marL="0" indent="0" algn="ctr">
              <a:buNone/>
            </a:pPr>
            <a:endParaRPr lang="de-AT" b="1" dirty="0">
              <a:latin typeface="Calibri" panose="020F0502020204030204" pitchFamily="34" charset="0"/>
              <a:cs typeface="Calibri" panose="020F0502020204030204" pitchFamily="34" charset="0"/>
            </a:endParaRPr>
          </a:p>
          <a:p>
            <a:pPr marL="0" indent="0">
              <a:buNone/>
            </a:pPr>
            <a:endParaRPr lang="de-AT" sz="2000" dirty="0">
              <a:latin typeface="Calibri" panose="020F0502020204030204" pitchFamily="34" charset="0"/>
              <a:cs typeface="Calibri" panose="020F0502020204030204" pitchFamily="34" charset="0"/>
            </a:endParaRPr>
          </a:p>
          <a:p>
            <a:pPr marL="0" indent="0">
              <a:buNone/>
            </a:pPr>
            <a:r>
              <a:rPr lang="de-AT" sz="2000" dirty="0">
                <a:latin typeface="Calibri" panose="020F0502020204030204" pitchFamily="34" charset="0"/>
                <a:cs typeface="Calibri" panose="020F0502020204030204" pitchFamily="34" charset="0"/>
              </a:rPr>
              <a:t>Zu bestellen unter </a:t>
            </a:r>
            <a:r>
              <a:rPr lang="de-AT" sz="2000" u="sng" dirty="0">
                <a:latin typeface="Calibri" panose="020F0502020204030204" pitchFamily="34" charset="0"/>
                <a:cs typeface="Calibri" panose="020F0502020204030204" pitchFamily="34" charset="0"/>
                <a:hlinkClick r:id="rId3"/>
              </a:rPr>
              <a:t>http://www.methode-film.de</a:t>
            </a:r>
            <a:endParaRPr lang="de-AT" sz="2000" u="sng" dirty="0">
              <a:latin typeface="Calibri" panose="020F0502020204030204" pitchFamily="34" charset="0"/>
              <a:cs typeface="Calibri" panose="020F0502020204030204" pitchFamily="34" charset="0"/>
            </a:endParaRPr>
          </a:p>
          <a:p>
            <a:pPr marL="0" indent="0">
              <a:buNone/>
            </a:pPr>
            <a:endParaRPr lang="de-AT" dirty="0"/>
          </a:p>
        </p:txBody>
      </p:sp>
    </p:spTree>
    <p:extLst>
      <p:ext uri="{BB962C8B-B14F-4D97-AF65-F5344CB8AC3E}">
        <p14:creationId xmlns:p14="http://schemas.microsoft.com/office/powerpoint/2010/main" val="311312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xmlns="" id="{0BE05597-DE65-4E61-87FB-6D2547B89443}"/>
              </a:ext>
            </a:extLst>
          </p:cNvPr>
          <p:cNvPicPr>
            <a:picLocks noChangeAspect="1"/>
          </p:cNvPicPr>
          <p:nvPr/>
        </p:nvPicPr>
        <p:blipFill>
          <a:blip r:embed="rId2"/>
          <a:stretch>
            <a:fillRect/>
          </a:stretch>
        </p:blipFill>
        <p:spPr>
          <a:xfrm>
            <a:off x="4678763" y="3510831"/>
            <a:ext cx="2971044" cy="2560954"/>
          </a:xfrm>
          <a:prstGeom prst="rect">
            <a:avLst/>
          </a:prstGeom>
        </p:spPr>
      </p:pic>
      <p:sp>
        <p:nvSpPr>
          <p:cNvPr id="10" name="Rechteck 9">
            <a:extLst>
              <a:ext uri="{FF2B5EF4-FFF2-40B4-BE49-F238E27FC236}">
                <a16:creationId xmlns:a16="http://schemas.microsoft.com/office/drawing/2014/main" xmlns="" id="{583CA189-E352-415B-8979-E77196BAAB74}"/>
              </a:ext>
            </a:extLst>
          </p:cNvPr>
          <p:cNvSpPr/>
          <p:nvPr/>
        </p:nvSpPr>
        <p:spPr>
          <a:xfrm>
            <a:off x="663460" y="3471435"/>
            <a:ext cx="2972436" cy="2549853"/>
          </a:xfrm>
          <a:prstGeom prst="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2" name="Titel 1"/>
          <p:cNvSpPr>
            <a:spLocks noGrp="1"/>
          </p:cNvSpPr>
          <p:nvPr>
            <p:ph type="title"/>
          </p:nvPr>
        </p:nvSpPr>
        <p:spPr>
          <a:xfrm>
            <a:off x="467544" y="476672"/>
            <a:ext cx="8229600" cy="1143000"/>
          </a:xfrm>
        </p:spPr>
        <p:txBody>
          <a:bodyPr>
            <a:normAutofit/>
          </a:bodyPr>
          <a:lstStyle/>
          <a:p>
            <a:r>
              <a:rPr lang="de-AT" sz="3200" b="1" dirty="0">
                <a:solidFill>
                  <a:schemeClr val="accent6">
                    <a:lumMod val="75000"/>
                  </a:schemeClr>
                </a:solidFill>
              </a:rPr>
              <a:t>Beobachtungs-/ Reflexionsaufgabe</a:t>
            </a:r>
            <a:endParaRPr lang="de-AT" sz="3200" dirty="0"/>
          </a:p>
        </p:txBody>
      </p:sp>
      <p:sp>
        <p:nvSpPr>
          <p:cNvPr id="3" name="Inhaltsplatzhalter 2"/>
          <p:cNvSpPr>
            <a:spLocks noGrp="1"/>
          </p:cNvSpPr>
          <p:nvPr>
            <p:ph idx="1"/>
          </p:nvPr>
        </p:nvSpPr>
        <p:spPr>
          <a:xfrm>
            <a:off x="467544" y="1700808"/>
            <a:ext cx="8229600" cy="4525963"/>
          </a:xfrm>
        </p:spPr>
        <p:txBody>
          <a:bodyPr>
            <a:normAutofit/>
          </a:bodyPr>
          <a:lstStyle/>
          <a:p>
            <a:pPr marL="0" indent="0">
              <a:buNone/>
            </a:pPr>
            <a:endParaRPr lang="de-AT" sz="2400" dirty="0"/>
          </a:p>
          <a:p>
            <a:pPr marL="0" indent="0" algn="ctr">
              <a:spcBef>
                <a:spcPts val="0"/>
              </a:spcBef>
              <a:buNone/>
            </a:pPr>
            <a:r>
              <a:rPr lang="de-AT" sz="2400" b="1" dirty="0">
                <a:solidFill>
                  <a:schemeClr val="accent6">
                    <a:lumMod val="75000"/>
                  </a:schemeClr>
                </a:solidFill>
              </a:rPr>
              <a:t>Idealfall versus oftmalige Realität   </a:t>
            </a:r>
          </a:p>
          <a:p>
            <a:pPr marL="0" indent="0" algn="ctr">
              <a:buNone/>
            </a:pPr>
            <a:endParaRPr lang="de-AT" b="1" dirty="0">
              <a:solidFill>
                <a:schemeClr val="accent6">
                  <a:lumMod val="75000"/>
                </a:schemeClr>
              </a:solidFill>
            </a:endParaRPr>
          </a:p>
          <a:p>
            <a:pPr marL="0" indent="0">
              <a:buNone/>
            </a:pPr>
            <a:endParaRPr lang="de-AT" dirty="0"/>
          </a:p>
        </p:txBody>
      </p:sp>
      <p:sp>
        <p:nvSpPr>
          <p:cNvPr id="4" name="Textfeld 3">
            <a:extLst>
              <a:ext uri="{FF2B5EF4-FFF2-40B4-BE49-F238E27FC236}">
                <a16:creationId xmlns:a16="http://schemas.microsoft.com/office/drawing/2014/main" xmlns="" id="{072D5F6E-1D24-435F-BB9A-53F449BB9DFF}"/>
              </a:ext>
            </a:extLst>
          </p:cNvPr>
          <p:cNvSpPr txBox="1"/>
          <p:nvPr/>
        </p:nvSpPr>
        <p:spPr>
          <a:xfrm>
            <a:off x="4621115" y="3510831"/>
            <a:ext cx="2971044" cy="2585323"/>
          </a:xfrm>
          <a:prstGeom prst="rect">
            <a:avLst/>
          </a:prstGeom>
          <a:noFill/>
        </p:spPr>
        <p:txBody>
          <a:bodyPr wrap="square" rtlCol="0">
            <a:spAutoFit/>
          </a:bodyPr>
          <a:lstStyle/>
          <a:p>
            <a:pPr marL="285750" indent="-285750">
              <a:buFont typeface="Arial" panose="020B0604020202020204" pitchFamily="34" charset="0"/>
              <a:buChar char="•"/>
            </a:pPr>
            <a:r>
              <a:rPr lang="de-AT" dirty="0"/>
              <a:t>Frau und Kind/er fliehen ins Frauenhaus</a:t>
            </a:r>
          </a:p>
          <a:p>
            <a:pPr marL="285750" indent="-285750">
              <a:buFont typeface="Arial" panose="020B0604020202020204" pitchFamily="34" charset="0"/>
              <a:buChar char="•"/>
            </a:pPr>
            <a:r>
              <a:rPr lang="de-AT" dirty="0"/>
              <a:t>fehlende Einsicht des Täters</a:t>
            </a:r>
          </a:p>
          <a:p>
            <a:pPr marL="285750" indent="-285750">
              <a:buFont typeface="Arial" panose="020B0604020202020204" pitchFamily="34" charset="0"/>
              <a:buChar char="•"/>
            </a:pPr>
            <a:r>
              <a:rPr lang="de-AT" dirty="0"/>
              <a:t>Oftmals weiterführende Gewalt </a:t>
            </a:r>
            <a:r>
              <a:rPr lang="de-AT" dirty="0" err="1"/>
              <a:t>gg</a:t>
            </a:r>
            <a:r>
              <a:rPr lang="de-AT" dirty="0"/>
              <a:t>. Frauen und Kindern (</a:t>
            </a:r>
            <a:r>
              <a:rPr lang="de-AT" dirty="0" err="1"/>
              <a:t>Obsorgeverfahren</a:t>
            </a:r>
            <a:r>
              <a:rPr lang="de-AT" dirty="0"/>
              <a:t> / Kontaktrechte des Vaters)</a:t>
            </a:r>
          </a:p>
        </p:txBody>
      </p:sp>
      <p:sp>
        <p:nvSpPr>
          <p:cNvPr id="5" name="Textfeld 4">
            <a:extLst>
              <a:ext uri="{FF2B5EF4-FFF2-40B4-BE49-F238E27FC236}">
                <a16:creationId xmlns:a16="http://schemas.microsoft.com/office/drawing/2014/main" xmlns="" id="{B931039B-F2FA-4D91-9118-BA99D2BBB161}"/>
              </a:ext>
            </a:extLst>
          </p:cNvPr>
          <p:cNvSpPr txBox="1"/>
          <p:nvPr/>
        </p:nvSpPr>
        <p:spPr>
          <a:xfrm>
            <a:off x="626606" y="3512445"/>
            <a:ext cx="2865274" cy="2585323"/>
          </a:xfrm>
          <a:prstGeom prst="rect">
            <a:avLst/>
          </a:prstGeom>
          <a:noFill/>
        </p:spPr>
        <p:txBody>
          <a:bodyPr wrap="square" rtlCol="0">
            <a:spAutoFit/>
          </a:bodyPr>
          <a:lstStyle/>
          <a:p>
            <a:pPr marL="285750" indent="-285750">
              <a:buFont typeface="Arial" panose="020B0604020202020204" pitchFamily="34" charset="0"/>
              <a:buChar char="•"/>
            </a:pPr>
            <a:r>
              <a:rPr lang="de-AT" dirty="0"/>
              <a:t>Täter wird aus der Wohnung weggewiesen (Betretungsverbot)</a:t>
            </a:r>
          </a:p>
          <a:p>
            <a:endParaRPr lang="de-AT" dirty="0"/>
          </a:p>
          <a:p>
            <a:pPr marL="285750" indent="-285750">
              <a:buFont typeface="Arial" panose="020B0604020202020204" pitchFamily="34" charset="0"/>
              <a:buChar char="•"/>
            </a:pPr>
            <a:r>
              <a:rPr lang="de-AT" dirty="0"/>
              <a:t>Täter zeigt sich schuldbewusst, zeigt sich einsichtig, möchte an sich arbeiten</a:t>
            </a:r>
          </a:p>
          <a:p>
            <a:endParaRPr lang="de-DE" dirty="0"/>
          </a:p>
        </p:txBody>
      </p:sp>
      <p:sp>
        <p:nvSpPr>
          <p:cNvPr id="8" name="Pfeil: nach rechts 7">
            <a:extLst>
              <a:ext uri="{FF2B5EF4-FFF2-40B4-BE49-F238E27FC236}">
                <a16:creationId xmlns:a16="http://schemas.microsoft.com/office/drawing/2014/main" xmlns="" id="{FB517604-869D-4BE1-9BA3-BB1AA3EC2B51}"/>
              </a:ext>
            </a:extLst>
          </p:cNvPr>
          <p:cNvSpPr/>
          <p:nvPr/>
        </p:nvSpPr>
        <p:spPr>
          <a:xfrm rot="7454453">
            <a:off x="2422324" y="2925637"/>
            <a:ext cx="360040"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xmlns="" id="{EE7EE639-D6A2-43BD-A7E6-BA05A4FF3247}"/>
              </a:ext>
            </a:extLst>
          </p:cNvPr>
          <p:cNvPicPr>
            <a:picLocks noChangeAspect="1"/>
          </p:cNvPicPr>
          <p:nvPr/>
        </p:nvPicPr>
        <p:blipFill>
          <a:blip r:embed="rId3"/>
          <a:stretch>
            <a:fillRect/>
          </a:stretch>
        </p:blipFill>
        <p:spPr>
          <a:xfrm rot="18283297">
            <a:off x="5948128" y="2818332"/>
            <a:ext cx="317019" cy="365792"/>
          </a:xfrm>
          <a:prstGeom prst="rect">
            <a:avLst/>
          </a:prstGeom>
        </p:spPr>
      </p:pic>
    </p:spTree>
    <p:extLst>
      <p:ext uri="{BB962C8B-B14F-4D97-AF65-F5344CB8AC3E}">
        <p14:creationId xmlns:p14="http://schemas.microsoft.com/office/powerpoint/2010/main" val="129442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530994" y="1772816"/>
            <a:ext cx="7992888" cy="4770537"/>
          </a:xfrm>
          <a:prstGeom prst="rect">
            <a:avLst/>
          </a:prstGeom>
        </p:spPr>
        <p:txBody>
          <a:bodyPr wrap="square">
            <a:spAutoFit/>
          </a:bodyPr>
          <a:lstStyle/>
          <a:p>
            <a:pPr algn="ctr"/>
            <a:r>
              <a:rPr lang="de-AT" sz="3600" dirty="0"/>
              <a:t>Kamera ein &amp; Mikro </a:t>
            </a:r>
            <a:r>
              <a:rPr lang="de-AT" sz="3600" dirty="0" smtClean="0"/>
              <a:t>aus</a:t>
            </a:r>
          </a:p>
          <a:p>
            <a:endParaRPr lang="de-AT" sz="3600" dirty="0" smtClean="0"/>
          </a:p>
          <a:p>
            <a:endParaRPr lang="de-AT" sz="3600" dirty="0"/>
          </a:p>
          <a:p>
            <a:endParaRPr lang="de-AT" sz="3600" dirty="0"/>
          </a:p>
          <a:p>
            <a:r>
              <a:rPr lang="de-AT" sz="3200" dirty="0" smtClean="0"/>
              <a:t>Fragen </a:t>
            </a:r>
            <a:r>
              <a:rPr lang="de-AT" sz="3200" dirty="0"/>
              <a:t>&amp; Diskussionsbeiträge gern jederzeit!</a:t>
            </a:r>
          </a:p>
          <a:p>
            <a:pPr lvl="1"/>
            <a:r>
              <a:rPr lang="de-AT" sz="3200" dirty="0"/>
              <a:t>Einfach </a:t>
            </a:r>
            <a:r>
              <a:rPr lang="de-AT" sz="3200" dirty="0" err="1"/>
              <a:t>losreden</a:t>
            </a:r>
            <a:r>
              <a:rPr lang="de-AT" sz="3200" i="1" dirty="0"/>
              <a:t>, oder</a:t>
            </a:r>
          </a:p>
          <a:p>
            <a:pPr lvl="1"/>
            <a:r>
              <a:rPr lang="de-AT" sz="3200" dirty="0"/>
              <a:t>Über Zoom aufzeigen</a:t>
            </a:r>
            <a:r>
              <a:rPr lang="de-AT" sz="3200" i="1" dirty="0"/>
              <a:t>, oder</a:t>
            </a:r>
          </a:p>
          <a:p>
            <a:pPr lvl="1"/>
            <a:r>
              <a:rPr lang="de-AT" sz="3200" dirty="0"/>
              <a:t>In Chat schreiben</a:t>
            </a:r>
          </a:p>
          <a:p>
            <a:endParaRPr lang="de-AT" sz="3200" dirty="0"/>
          </a:p>
        </p:txBody>
      </p:sp>
      <p:pic>
        <p:nvPicPr>
          <p:cNvPr id="5" name="Picture 2" descr="Kamera - Kostenlose technologie Icons">
            <a:extLst>
              <a:ext uri="{FF2B5EF4-FFF2-40B4-BE49-F238E27FC236}">
                <a16:creationId xmlns:a16="http://schemas.microsoft.com/office/drawing/2014/main" xmlns="" id="{2DD5012C-1F0E-4A24-8E05-2E618FCEE96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234308" y="2564904"/>
            <a:ext cx="1286272" cy="12862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Mute, mic, Mikrofon, audio, sound Kostenlos Symbol von Multimedia Ver 3  Glyph">
            <a:extLst>
              <a:ext uri="{FF2B5EF4-FFF2-40B4-BE49-F238E27FC236}">
                <a16:creationId xmlns:a16="http://schemas.microsoft.com/office/drawing/2014/main" xmlns="" id="{17DF96F4-729C-4577-9EE9-29B8526D33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672259"/>
            <a:ext cx="1071562" cy="107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619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 xmlns:a16="http://schemas.microsoft.com/office/drawing/2014/main" id="{BDBF2F2D-E7B6-4920-B98B-1CC762AB5DF4}"/>
              </a:ext>
            </a:extLst>
          </p:cNvPr>
          <p:cNvSpPr>
            <a:spLocks noGrp="1"/>
          </p:cNvSpPr>
          <p:nvPr>
            <p:ph idx="1"/>
          </p:nvPr>
        </p:nvSpPr>
        <p:spPr/>
        <p:txBody>
          <a:bodyPr>
            <a:normAutofit/>
          </a:bodyPr>
          <a:lstStyle/>
          <a:p>
            <a:pPr marL="0" indent="0" algn="ctr">
              <a:buNone/>
            </a:pPr>
            <a:endParaRPr lang="de-AT" sz="6000" dirty="0">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ndParaRPr>
          </a:p>
          <a:p>
            <a:pPr marL="0" indent="0" algn="ctr">
              <a:buNone/>
            </a:pPr>
            <a:r>
              <a:rPr lang="de-AT" sz="6000" dirty="0">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rPr>
              <a:t>PAUSE</a:t>
            </a:r>
          </a:p>
        </p:txBody>
      </p:sp>
      <p:pic>
        <p:nvPicPr>
          <p:cNvPr id="5" name="Grafik 4" descr="Zwei Tassen Kaffee auf Holztisch">
            <a:extLst>
              <a:ext uri="{FF2B5EF4-FFF2-40B4-BE49-F238E27FC236}">
                <a16:creationId xmlns="" xmlns:a16="http://schemas.microsoft.com/office/drawing/2014/main" id="{7DD831A6-E596-4B3D-8297-63C5359EAC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52607" y="3140968"/>
            <a:ext cx="4211960" cy="2807288"/>
          </a:xfrm>
          <a:prstGeom prst="ellipse">
            <a:avLst/>
          </a:prstGeom>
          <a:ln>
            <a:noFill/>
          </a:ln>
          <a:effectLst>
            <a:softEdge rad="112500"/>
          </a:effectLst>
        </p:spPr>
      </p:pic>
    </p:spTree>
    <p:extLst>
      <p:ext uri="{BB962C8B-B14F-4D97-AF65-F5344CB8AC3E}">
        <p14:creationId xmlns:p14="http://schemas.microsoft.com/office/powerpoint/2010/main" val="3141851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908720"/>
            <a:ext cx="8229600" cy="1143000"/>
          </a:xfrm>
        </p:spPr>
        <p:txBody>
          <a:bodyPr>
            <a:normAutofit/>
          </a:bodyPr>
          <a:lstStyle/>
          <a:p>
            <a:r>
              <a:rPr lang="de-AT" sz="3200" b="1" dirty="0">
                <a:solidFill>
                  <a:schemeClr val="accent6">
                    <a:lumMod val="75000"/>
                  </a:schemeClr>
                </a:solidFill>
              </a:rPr>
              <a:t>Warum sind Kinder und Jugendliche IMMER mitbetroffen</a:t>
            </a:r>
          </a:p>
        </p:txBody>
      </p:sp>
      <p:sp>
        <p:nvSpPr>
          <p:cNvPr id="3" name="Inhaltsplatzhalter 2"/>
          <p:cNvSpPr>
            <a:spLocks noGrp="1"/>
          </p:cNvSpPr>
          <p:nvPr>
            <p:ph idx="1"/>
          </p:nvPr>
        </p:nvSpPr>
        <p:spPr>
          <a:xfrm>
            <a:off x="467544" y="2132856"/>
            <a:ext cx="8229600" cy="4925144"/>
          </a:xfrm>
        </p:spPr>
        <p:txBody>
          <a:bodyPr>
            <a:normAutofit/>
          </a:bodyPr>
          <a:lstStyle/>
          <a:p>
            <a:pPr marL="0" indent="0">
              <a:buNone/>
            </a:pPr>
            <a:endParaRPr lang="de-DE" sz="1800" dirty="0"/>
          </a:p>
          <a:p>
            <a:pPr marL="0" indent="0">
              <a:buNone/>
            </a:pPr>
            <a:r>
              <a:rPr lang="de-DE" sz="2000" dirty="0" smtClean="0"/>
              <a:t>-&gt; </a:t>
            </a:r>
            <a:r>
              <a:rPr lang="de-DE" sz="2000" b="1" dirty="0"/>
              <a:t>90 Prozent der Kinder </a:t>
            </a:r>
            <a:r>
              <a:rPr lang="de-DE" sz="2000" dirty="0"/>
              <a:t>sind entweder im </a:t>
            </a:r>
            <a:r>
              <a:rPr lang="de-DE" sz="2000" b="1" dirty="0"/>
              <a:t>gleichen Zimmer oder nebenan </a:t>
            </a:r>
            <a:r>
              <a:rPr lang="de-DE" sz="2000" dirty="0"/>
              <a:t>(selbst </a:t>
            </a:r>
            <a:r>
              <a:rPr lang="de-DE" sz="2000" dirty="0" smtClean="0"/>
              <a:t>Opfer </a:t>
            </a:r>
            <a:r>
              <a:rPr lang="de-DE" sz="2000" dirty="0"/>
              <a:t>oder ZeugInnen) -&gt; Traumatisierung</a:t>
            </a:r>
          </a:p>
          <a:p>
            <a:pPr marL="0" indent="0">
              <a:buNone/>
            </a:pPr>
            <a:endParaRPr lang="de-DE" sz="2000" dirty="0"/>
          </a:p>
          <a:p>
            <a:pPr marL="0" indent="0">
              <a:buNone/>
            </a:pPr>
            <a:r>
              <a:rPr lang="de-DE" sz="2000" dirty="0"/>
              <a:t>-&gt; Das </a:t>
            </a:r>
            <a:r>
              <a:rPr lang="de-DE" sz="2000" b="1" dirty="0"/>
              <a:t>Zuhause</a:t>
            </a:r>
            <a:r>
              <a:rPr lang="de-DE" sz="2000" dirty="0"/>
              <a:t> sollte ein </a:t>
            </a:r>
            <a:r>
              <a:rPr lang="de-DE" sz="2000" b="1" dirty="0"/>
              <a:t>Schutzort</a:t>
            </a:r>
            <a:r>
              <a:rPr lang="de-DE" sz="2000" dirty="0"/>
              <a:t> sein, wo sich Kinder sicher fühlen und frei entfalten können, </a:t>
            </a:r>
            <a:r>
              <a:rPr lang="de-DE" sz="2000" b="1" dirty="0"/>
              <a:t>Liebe</a:t>
            </a:r>
            <a:r>
              <a:rPr lang="de-DE" sz="2000" dirty="0"/>
              <a:t> und </a:t>
            </a:r>
            <a:r>
              <a:rPr lang="de-DE" sz="2000" b="1" dirty="0"/>
              <a:t>Zuneigung</a:t>
            </a:r>
            <a:r>
              <a:rPr lang="de-DE" sz="2000" dirty="0"/>
              <a:t> bekommen. Bei Gewalt wachsen Kinder in einem Umfeld voller </a:t>
            </a:r>
            <a:r>
              <a:rPr lang="de-DE" sz="2000" b="1" dirty="0"/>
              <a:t>Angst, Stress und Unsicherheit </a:t>
            </a:r>
            <a:r>
              <a:rPr lang="de-DE" sz="2000" dirty="0"/>
              <a:t>auf.</a:t>
            </a:r>
          </a:p>
          <a:p>
            <a:pPr marL="0" indent="0">
              <a:buNone/>
            </a:pPr>
            <a:endParaRPr lang="de-DE" sz="2000" dirty="0"/>
          </a:p>
          <a:p>
            <a:pPr marL="0" indent="0">
              <a:buNone/>
            </a:pPr>
            <a:r>
              <a:rPr lang="de-DE" sz="2000" dirty="0"/>
              <a:t>-&gt; Bei Flucht ins Frauenhaus: Kinder werden </a:t>
            </a:r>
            <a:r>
              <a:rPr lang="de-DE" sz="2000" b="1" dirty="0"/>
              <a:t>aus vertrauten Umfeld </a:t>
            </a:r>
            <a:r>
              <a:rPr lang="de-DE" sz="2000" dirty="0"/>
              <a:t>(Kindergarten, Schule, Freunde/innen, Verwandte, etc.) </a:t>
            </a:r>
            <a:r>
              <a:rPr lang="de-DE" sz="2000" b="1" dirty="0"/>
              <a:t>herausgerissen.</a:t>
            </a:r>
          </a:p>
          <a:p>
            <a:pPr marL="0" indent="0">
              <a:buNone/>
            </a:pPr>
            <a:endParaRPr lang="de-DE" sz="2000" dirty="0"/>
          </a:p>
          <a:p>
            <a:pPr marL="0" indent="0">
              <a:buNone/>
            </a:pPr>
            <a:r>
              <a:rPr lang="de-DE" sz="2000" dirty="0"/>
              <a:t>-&gt; haben ein </a:t>
            </a:r>
            <a:r>
              <a:rPr lang="de-DE" sz="2000" b="1" dirty="0"/>
              <a:t>erhöhtes Risiko, später selbst zu Tätern oder Opfern </a:t>
            </a:r>
            <a:r>
              <a:rPr lang="de-DE" sz="2000" dirty="0"/>
              <a:t>zu werden</a:t>
            </a:r>
          </a:p>
          <a:p>
            <a:pPr marL="0" indent="0">
              <a:buNone/>
            </a:pPr>
            <a:endParaRPr lang="de-DE" sz="1800" b="1" dirty="0"/>
          </a:p>
          <a:p>
            <a:pPr marL="0" indent="0">
              <a:buNone/>
            </a:pPr>
            <a:endParaRPr lang="de-DE" sz="1800" dirty="0"/>
          </a:p>
          <a:p>
            <a:pPr marL="0" indent="0">
              <a:buNone/>
            </a:pPr>
            <a:endParaRPr lang="de-DE" sz="1800" b="1" dirty="0">
              <a:solidFill>
                <a:schemeClr val="accent6">
                  <a:lumMod val="75000"/>
                </a:schemeClr>
              </a:solidFill>
            </a:endParaRPr>
          </a:p>
          <a:p>
            <a:pPr marL="0" indent="0">
              <a:buNone/>
            </a:pPr>
            <a:endParaRPr lang="de-AT" sz="1800" b="1" dirty="0">
              <a:solidFill>
                <a:schemeClr val="accent6">
                  <a:lumMod val="75000"/>
                </a:schemeClr>
              </a:solidFill>
            </a:endParaRPr>
          </a:p>
          <a:p>
            <a:endParaRPr lang="de-DE" sz="1800" dirty="0"/>
          </a:p>
          <a:p>
            <a:pPr marL="0" indent="0">
              <a:buNone/>
            </a:pPr>
            <a:endParaRPr lang="de-AT" sz="1800" dirty="0"/>
          </a:p>
        </p:txBody>
      </p:sp>
    </p:spTree>
    <p:extLst>
      <p:ext uri="{BB962C8B-B14F-4D97-AF65-F5344CB8AC3E}">
        <p14:creationId xmlns:p14="http://schemas.microsoft.com/office/powerpoint/2010/main" val="3550588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31460" y="1772816"/>
            <a:ext cx="8000980" cy="5085184"/>
          </a:xfrm>
        </p:spPr>
        <p:txBody>
          <a:bodyPr>
            <a:noAutofit/>
          </a:bodyPr>
          <a:lstStyle/>
          <a:p>
            <a:pPr>
              <a:spcAft>
                <a:spcPts val="600"/>
              </a:spcAft>
            </a:pPr>
            <a:r>
              <a:rPr lang="de-AT" sz="2400" dirty="0">
                <a:latin typeface="+mj-lt"/>
                <a:cs typeface="Arial" panose="020B0604020202020204" pitchFamily="34" charset="0"/>
              </a:rPr>
              <a:t>Gewalt erzeugt eine Atmosphäre der </a:t>
            </a:r>
            <a:r>
              <a:rPr lang="de-AT" sz="2400" b="1" dirty="0">
                <a:latin typeface="+mj-lt"/>
                <a:cs typeface="Arial" panose="020B0604020202020204" pitchFamily="34" charset="0"/>
              </a:rPr>
              <a:t>Angst</a:t>
            </a:r>
            <a:r>
              <a:rPr lang="de-AT" sz="2400" dirty="0">
                <a:latin typeface="+mj-lt"/>
                <a:cs typeface="Arial" panose="020B0604020202020204" pitchFamily="34" charset="0"/>
              </a:rPr>
              <a:t> und </a:t>
            </a:r>
            <a:r>
              <a:rPr lang="de-AT" sz="2400" b="1" dirty="0">
                <a:latin typeface="+mj-lt"/>
                <a:cs typeface="Arial" panose="020B0604020202020204" pitchFamily="34" charset="0"/>
              </a:rPr>
              <a:t>Unsicherheit</a:t>
            </a:r>
          </a:p>
          <a:p>
            <a:pPr>
              <a:buFontTx/>
              <a:buChar char="-"/>
            </a:pPr>
            <a:r>
              <a:rPr lang="de-AT" sz="2200" dirty="0">
                <a:latin typeface="+mj-lt"/>
                <a:cs typeface="Arial" panose="020B0604020202020204" pitchFamily="34" charset="0"/>
              </a:rPr>
              <a:t>Wann wird es wieder passieren?</a:t>
            </a:r>
          </a:p>
          <a:p>
            <a:pPr>
              <a:buFontTx/>
              <a:buChar char="-"/>
            </a:pPr>
            <a:r>
              <a:rPr lang="de-AT" sz="2200" dirty="0">
                <a:latin typeface="+mj-lt"/>
                <a:cs typeface="Arial" panose="020B0604020202020204" pitchFamily="34" charset="0"/>
              </a:rPr>
              <a:t>Wie schlimm wird es diesmal sein?</a:t>
            </a:r>
          </a:p>
          <a:p>
            <a:pPr>
              <a:buFontTx/>
              <a:buChar char="-"/>
            </a:pPr>
            <a:r>
              <a:rPr lang="de-AT" sz="2200" dirty="0">
                <a:latin typeface="+mj-lt"/>
                <a:cs typeface="Arial" panose="020B0604020202020204" pitchFamily="34" charset="0"/>
              </a:rPr>
              <a:t>Wen „erwischt“ es diesmal?</a:t>
            </a:r>
          </a:p>
          <a:p>
            <a:pPr>
              <a:buFontTx/>
              <a:buChar char="-"/>
            </a:pPr>
            <a:r>
              <a:rPr lang="de-AT" sz="2200" dirty="0">
                <a:latin typeface="+mj-lt"/>
                <a:cs typeface="Arial" panose="020B0604020202020204" pitchFamily="34" charset="0"/>
              </a:rPr>
              <a:t>Wie lange wird es wieder dauern?</a:t>
            </a:r>
          </a:p>
          <a:p>
            <a:pPr marL="0" indent="0">
              <a:buNone/>
            </a:pPr>
            <a:endParaRPr lang="de-AT" sz="1100" dirty="0">
              <a:latin typeface="+mj-lt"/>
              <a:cs typeface="Arial" panose="020B0604020202020204" pitchFamily="34" charset="0"/>
            </a:endParaRPr>
          </a:p>
          <a:p>
            <a:r>
              <a:rPr lang="de-AT" sz="2400" dirty="0">
                <a:latin typeface="+mj-lt"/>
                <a:cs typeface="Arial" panose="020B0604020202020204" pitchFamily="34" charset="0"/>
              </a:rPr>
              <a:t>Drohungen, das Wissen um Abhängigkeiten und die fehlende Stabilität lassen Gefühle der Ohnmacht und Schuld/Scham entstehen.</a:t>
            </a:r>
          </a:p>
          <a:p>
            <a:pPr marL="0" indent="0">
              <a:buNone/>
            </a:pPr>
            <a:endParaRPr lang="de-AT" sz="1100" dirty="0">
              <a:latin typeface="+mj-lt"/>
              <a:cs typeface="Arial" panose="020B0604020202020204" pitchFamily="34" charset="0"/>
            </a:endParaRPr>
          </a:p>
          <a:p>
            <a:pPr marL="0" indent="0">
              <a:buNone/>
            </a:pPr>
            <a:r>
              <a:rPr lang="de-AT" sz="2400" b="1" dirty="0">
                <a:solidFill>
                  <a:schemeClr val="accent6">
                    <a:lumMod val="75000"/>
                  </a:schemeClr>
                </a:solidFill>
                <a:latin typeface="+mj-lt"/>
                <a:cs typeface="Arial" panose="020B0604020202020204" pitchFamily="34" charset="0"/>
              </a:rPr>
              <a:t>Der vorgeblich sicherste Ort ist der gefährlichste Ort!</a:t>
            </a:r>
          </a:p>
        </p:txBody>
      </p:sp>
      <p:sp>
        <p:nvSpPr>
          <p:cNvPr id="3" name="Titel 2"/>
          <p:cNvSpPr>
            <a:spLocks noGrp="1"/>
          </p:cNvSpPr>
          <p:nvPr>
            <p:ph type="title"/>
          </p:nvPr>
        </p:nvSpPr>
        <p:spPr>
          <a:xfrm>
            <a:off x="531460" y="781725"/>
            <a:ext cx="7886700" cy="804864"/>
          </a:xfrm>
        </p:spPr>
        <p:txBody>
          <a:bodyPr>
            <a:noAutofit/>
          </a:bodyPr>
          <a:lstStyle/>
          <a:p>
            <a:r>
              <a:rPr lang="de-AT" sz="3400" b="1" dirty="0">
                <a:solidFill>
                  <a:schemeClr val="accent6">
                    <a:lumMod val="75000"/>
                  </a:schemeClr>
                </a:solidFill>
                <a:cs typeface="Arial" panose="020B0604020202020204" pitchFamily="34" charset="0"/>
              </a:rPr>
              <a:t>Lebensrealitäten</a:t>
            </a:r>
            <a:endParaRPr lang="de-AT" sz="3400" b="1" dirty="0">
              <a:solidFill>
                <a:schemeClr val="accent6">
                  <a:lumMod val="75000"/>
                </a:schemeClr>
              </a:solidFill>
            </a:endParaRPr>
          </a:p>
        </p:txBody>
      </p:sp>
    </p:spTree>
    <p:extLst>
      <p:ext uri="{BB962C8B-B14F-4D97-AF65-F5344CB8AC3E}">
        <p14:creationId xmlns:p14="http://schemas.microsoft.com/office/powerpoint/2010/main" val="1638520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1772816"/>
            <a:ext cx="8892480" cy="4901875"/>
          </a:xfrm>
        </p:spPr>
        <p:txBody>
          <a:bodyPr>
            <a:noAutofit/>
          </a:bodyPr>
          <a:lstStyle/>
          <a:p>
            <a:r>
              <a:rPr lang="de-AT" sz="2400" dirty="0">
                <a:latin typeface="+mj-lt"/>
                <a:cs typeface="Arial" panose="020B0604020202020204" pitchFamily="34" charset="0"/>
              </a:rPr>
              <a:t>Heimlichkeit </a:t>
            </a:r>
          </a:p>
          <a:p>
            <a:pPr lvl="1"/>
            <a:r>
              <a:rPr lang="de-AT" sz="2000" dirty="0">
                <a:latin typeface="+mj-lt"/>
                <a:cs typeface="Arial" panose="020B0604020202020204" pitchFamily="34" charset="0"/>
              </a:rPr>
              <a:t>Es wird von Geheimnissen gesprochen, die das Kind nicht verraten darf </a:t>
            </a:r>
          </a:p>
          <a:p>
            <a:r>
              <a:rPr lang="de-AT" sz="2400" dirty="0">
                <a:latin typeface="+mj-lt"/>
                <a:cs typeface="Arial" panose="020B0604020202020204" pitchFamily="34" charset="0"/>
              </a:rPr>
              <a:t>Hilflosigkeit </a:t>
            </a:r>
          </a:p>
          <a:p>
            <a:pPr lvl="1"/>
            <a:r>
              <a:rPr lang="de-AT" sz="2000" dirty="0" err="1">
                <a:latin typeface="+mj-lt"/>
                <a:cs typeface="Arial" panose="020B0604020202020204" pitchFamily="34" charset="0"/>
              </a:rPr>
              <a:t>Kd</a:t>
            </a:r>
            <a:r>
              <a:rPr lang="de-AT" sz="2000" dirty="0">
                <a:latin typeface="+mj-lt"/>
                <a:cs typeface="Arial" panose="020B0604020202020204" pitchFamily="34" charset="0"/>
              </a:rPr>
              <a:t> sind abhängig! </a:t>
            </a:r>
          </a:p>
          <a:p>
            <a:pPr lvl="1"/>
            <a:r>
              <a:rPr lang="de-AT" sz="2000" dirty="0" err="1">
                <a:latin typeface="+mj-lt"/>
                <a:cs typeface="Arial" panose="020B0604020202020204" pitchFamily="34" charset="0"/>
              </a:rPr>
              <a:t>Kd</a:t>
            </a:r>
            <a:r>
              <a:rPr lang="de-AT" sz="2000" dirty="0">
                <a:latin typeface="+mj-lt"/>
                <a:cs typeface="Arial" panose="020B0604020202020204" pitchFamily="34" charset="0"/>
              </a:rPr>
              <a:t> stellen sich oft schlafend und schreien selten </a:t>
            </a:r>
          </a:p>
          <a:p>
            <a:r>
              <a:rPr lang="de-AT" sz="2400" dirty="0">
                <a:latin typeface="+mj-lt"/>
                <a:cs typeface="Arial" panose="020B0604020202020204" pitchFamily="34" charset="0"/>
              </a:rPr>
              <a:t>Verstrickung ▪ Täter-Opfer Umkehr </a:t>
            </a:r>
          </a:p>
          <a:p>
            <a:pPr lvl="1"/>
            <a:r>
              <a:rPr lang="de-AT" sz="2000" dirty="0">
                <a:latin typeface="+mj-lt"/>
                <a:cs typeface="Arial" panose="020B0604020202020204" pitchFamily="34" charset="0"/>
              </a:rPr>
              <a:t>Schuldgefühle</a:t>
            </a:r>
          </a:p>
          <a:p>
            <a:pPr lvl="1"/>
            <a:r>
              <a:rPr lang="de-AT" sz="2000" dirty="0">
                <a:latin typeface="+mj-lt"/>
                <a:cs typeface="Arial" panose="020B0604020202020204" pitchFamily="34" charset="0"/>
              </a:rPr>
              <a:t>Scham! </a:t>
            </a:r>
            <a:r>
              <a:rPr lang="de-AT" sz="2000" dirty="0" err="1">
                <a:latin typeface="+mj-lt"/>
                <a:cs typeface="Arial" panose="020B0604020202020204" pitchFamily="34" charset="0"/>
              </a:rPr>
              <a:t>Kd</a:t>
            </a:r>
            <a:r>
              <a:rPr lang="de-AT" sz="2000" dirty="0">
                <a:latin typeface="+mj-lt"/>
                <a:cs typeface="Arial" panose="020B0604020202020204" pitchFamily="34" charset="0"/>
              </a:rPr>
              <a:t> möchten stolz auf seine Familie sein </a:t>
            </a:r>
          </a:p>
          <a:p>
            <a:pPr lvl="1"/>
            <a:r>
              <a:rPr lang="de-AT" sz="2000" dirty="0">
                <a:latin typeface="+mj-lt"/>
                <a:cs typeface="Arial" panose="020B0604020202020204" pitchFamily="34" charset="0"/>
              </a:rPr>
              <a:t>Angst die Familie zu verlieren </a:t>
            </a:r>
          </a:p>
          <a:p>
            <a:pPr lvl="1"/>
            <a:r>
              <a:rPr lang="de-AT" sz="2000" dirty="0">
                <a:latin typeface="+mj-lt"/>
                <a:cs typeface="Arial" panose="020B0604020202020204" pitchFamily="34" charset="0"/>
              </a:rPr>
              <a:t>Angst, dass ihnen nicht geglaubt wird</a:t>
            </a:r>
          </a:p>
          <a:p>
            <a:pPr lvl="1"/>
            <a:r>
              <a:rPr lang="de-AT" sz="2000" dirty="0">
                <a:latin typeface="+mj-lt"/>
                <a:cs typeface="Arial" panose="020B0604020202020204" pitchFamily="34" charset="0"/>
              </a:rPr>
              <a:t>Angst vor den angedrohten Folgen </a:t>
            </a:r>
          </a:p>
          <a:p>
            <a:pPr lvl="1"/>
            <a:r>
              <a:rPr lang="de-AT" sz="2000" dirty="0">
                <a:latin typeface="+mj-lt"/>
                <a:cs typeface="Arial" panose="020B0604020202020204" pitchFamily="34" charset="0"/>
              </a:rPr>
              <a:t>Täter sind zumeist nicht durchgängig „böse“</a:t>
            </a:r>
          </a:p>
        </p:txBody>
      </p:sp>
      <p:sp>
        <p:nvSpPr>
          <p:cNvPr id="3" name="Titel 2"/>
          <p:cNvSpPr>
            <a:spLocks noGrp="1"/>
          </p:cNvSpPr>
          <p:nvPr>
            <p:ph type="title"/>
          </p:nvPr>
        </p:nvSpPr>
        <p:spPr>
          <a:xfrm>
            <a:off x="539552" y="836712"/>
            <a:ext cx="7886700" cy="804864"/>
          </a:xfrm>
        </p:spPr>
        <p:txBody>
          <a:bodyPr>
            <a:noAutofit/>
          </a:bodyPr>
          <a:lstStyle/>
          <a:p>
            <a:r>
              <a:rPr lang="de-AT" sz="3400" b="1" dirty="0">
                <a:solidFill>
                  <a:schemeClr val="accent6">
                    <a:lumMod val="75000"/>
                  </a:schemeClr>
                </a:solidFill>
                <a:cs typeface="Arial" panose="020B0604020202020204" pitchFamily="34" charset="0"/>
              </a:rPr>
              <a:t>Lebensrealitäten – psychische Folgen</a:t>
            </a:r>
            <a:endParaRPr lang="de-AT" sz="3400" b="1" dirty="0">
              <a:solidFill>
                <a:schemeClr val="accent6">
                  <a:lumMod val="75000"/>
                </a:schemeClr>
              </a:solidFill>
            </a:endParaRPr>
          </a:p>
        </p:txBody>
      </p:sp>
    </p:spTree>
    <p:extLst>
      <p:ext uri="{BB962C8B-B14F-4D97-AF65-F5344CB8AC3E}">
        <p14:creationId xmlns:p14="http://schemas.microsoft.com/office/powerpoint/2010/main" val="2381294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21837" y="1988840"/>
            <a:ext cx="7886700" cy="4351338"/>
          </a:xfrm>
        </p:spPr>
        <p:txBody>
          <a:bodyPr>
            <a:noAutofit/>
          </a:bodyPr>
          <a:lstStyle/>
          <a:p>
            <a:pPr marL="0" indent="0">
              <a:spcAft>
                <a:spcPts val="600"/>
              </a:spcAft>
              <a:buNone/>
            </a:pPr>
            <a:r>
              <a:rPr lang="de-AT" sz="2600" b="1" dirty="0">
                <a:cs typeface="Arial" panose="020B0604020202020204" pitchFamily="34" charset="0"/>
              </a:rPr>
              <a:t>Körperliche Gewalt</a:t>
            </a:r>
          </a:p>
          <a:p>
            <a:pPr>
              <a:spcAft>
                <a:spcPts val="600"/>
              </a:spcAft>
            </a:pPr>
            <a:r>
              <a:rPr lang="de-AT" sz="2400" dirty="0">
                <a:cs typeface="Arial" panose="020B0604020202020204" pitchFamily="34" charset="0"/>
              </a:rPr>
              <a:t>es könne Spuren und Verletzungen sichtbar sein </a:t>
            </a:r>
          </a:p>
          <a:p>
            <a:pPr>
              <a:spcAft>
                <a:spcPts val="600"/>
              </a:spcAft>
            </a:pPr>
            <a:r>
              <a:rPr lang="de-AT" sz="2400" dirty="0">
                <a:cs typeface="Arial" panose="020B0604020202020204" pitchFamily="34" charset="0"/>
              </a:rPr>
              <a:t>Unabhängig von den Verletzungsspuren, kann ein eher gedrücktes Verhalten auffallen </a:t>
            </a:r>
          </a:p>
          <a:p>
            <a:pPr>
              <a:spcAft>
                <a:spcPts val="600"/>
              </a:spcAft>
            </a:pPr>
            <a:r>
              <a:rPr lang="de-AT" sz="2400" dirty="0">
                <a:cs typeface="Arial" panose="020B0604020202020204" pitchFamily="34" charset="0"/>
              </a:rPr>
              <a:t>Eventuell wenig Blickkontakt </a:t>
            </a:r>
          </a:p>
          <a:p>
            <a:pPr>
              <a:spcAft>
                <a:spcPts val="600"/>
              </a:spcAft>
            </a:pPr>
            <a:r>
              <a:rPr lang="de-AT" sz="2400" dirty="0">
                <a:cs typeface="Arial" panose="020B0604020202020204" pitchFamily="34" charset="0"/>
              </a:rPr>
              <a:t>Bei Ansprechen auf die Verletzung wird häufig gelogen </a:t>
            </a:r>
          </a:p>
          <a:p>
            <a:pPr>
              <a:spcAft>
                <a:spcPts val="600"/>
              </a:spcAft>
            </a:pPr>
            <a:r>
              <a:rPr lang="de-AT" sz="2400" dirty="0">
                <a:cs typeface="Arial" panose="020B0604020202020204" pitchFamily="34" charset="0"/>
              </a:rPr>
              <a:t>Jugendliche können auch ein oppositionelles eher aggressives Verhalten zeigen </a:t>
            </a:r>
            <a:endParaRPr lang="de-AT" sz="2000" dirty="0">
              <a:latin typeface="Arial" panose="020B0604020202020204" pitchFamily="34" charset="0"/>
              <a:cs typeface="Arial" panose="020B0604020202020204" pitchFamily="34" charset="0"/>
            </a:endParaRPr>
          </a:p>
        </p:txBody>
      </p:sp>
      <p:sp>
        <p:nvSpPr>
          <p:cNvPr id="3" name="Titel 2"/>
          <p:cNvSpPr>
            <a:spLocks noGrp="1"/>
          </p:cNvSpPr>
          <p:nvPr>
            <p:ph type="title"/>
          </p:nvPr>
        </p:nvSpPr>
        <p:spPr>
          <a:xfrm>
            <a:off x="621837" y="1052736"/>
            <a:ext cx="7886700" cy="469903"/>
          </a:xfrm>
        </p:spPr>
        <p:txBody>
          <a:bodyPr>
            <a:noAutofit/>
          </a:bodyPr>
          <a:lstStyle/>
          <a:p>
            <a:r>
              <a:rPr lang="de-AT" sz="3400" b="1" dirty="0">
                <a:solidFill>
                  <a:schemeClr val="accent6">
                    <a:lumMod val="75000"/>
                  </a:schemeClr>
                </a:solidFill>
                <a:cs typeface="Arial" panose="020B0604020202020204" pitchFamily="34" charset="0"/>
              </a:rPr>
              <a:t>Mögliche Symptome – Gewalt erkennen?</a:t>
            </a:r>
            <a:endParaRPr lang="de-AT" sz="3400" b="1" dirty="0">
              <a:solidFill>
                <a:schemeClr val="accent6">
                  <a:lumMod val="75000"/>
                </a:schemeClr>
              </a:solidFill>
            </a:endParaRPr>
          </a:p>
        </p:txBody>
      </p:sp>
    </p:spTree>
    <p:extLst>
      <p:ext uri="{BB962C8B-B14F-4D97-AF65-F5344CB8AC3E}">
        <p14:creationId xmlns:p14="http://schemas.microsoft.com/office/powerpoint/2010/main" val="1582243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76025" y="1782004"/>
            <a:ext cx="7886700" cy="5049085"/>
          </a:xfrm>
        </p:spPr>
        <p:txBody>
          <a:bodyPr>
            <a:noAutofit/>
          </a:bodyPr>
          <a:lstStyle/>
          <a:p>
            <a:pPr marL="0" indent="0">
              <a:spcAft>
                <a:spcPts val="600"/>
              </a:spcAft>
              <a:buNone/>
            </a:pPr>
            <a:r>
              <a:rPr lang="de-AT" sz="2400" b="1" dirty="0">
                <a:cs typeface="Arial" panose="020B0604020202020204" pitchFamily="34" charset="0"/>
              </a:rPr>
              <a:t>Psychische Gewalt - </a:t>
            </a:r>
            <a:r>
              <a:rPr lang="de-AT" sz="2400" i="1" dirty="0">
                <a:cs typeface="Arial" panose="020B0604020202020204" pitchFamily="34" charset="0"/>
              </a:rPr>
              <a:t>Schwer zu erkennen </a:t>
            </a:r>
          </a:p>
          <a:p>
            <a:pPr>
              <a:spcAft>
                <a:spcPts val="600"/>
              </a:spcAft>
            </a:pPr>
            <a:r>
              <a:rPr lang="de-AT" sz="2200" dirty="0">
                <a:cs typeface="Arial" panose="020B0604020202020204" pitchFamily="34" charset="0"/>
              </a:rPr>
              <a:t>Eventuell auffallend im Verhalten (aggressiv, sehr ruhig…)</a:t>
            </a:r>
          </a:p>
          <a:p>
            <a:pPr>
              <a:spcAft>
                <a:spcPts val="600"/>
              </a:spcAft>
            </a:pPr>
            <a:r>
              <a:rPr lang="de-AT" sz="2200" dirty="0">
                <a:cs typeface="Arial" panose="020B0604020202020204" pitchFamily="34" charset="0"/>
              </a:rPr>
              <a:t>Bindungsverhalten beobachten </a:t>
            </a:r>
          </a:p>
          <a:p>
            <a:pPr>
              <a:spcAft>
                <a:spcPts val="600"/>
              </a:spcAft>
            </a:pPr>
            <a:r>
              <a:rPr lang="de-AT" sz="2200" dirty="0">
                <a:cs typeface="Arial" panose="020B0604020202020204" pitchFamily="34" charset="0"/>
              </a:rPr>
              <a:t>Nähe und Distanzverhalten </a:t>
            </a:r>
          </a:p>
          <a:p>
            <a:pPr>
              <a:spcAft>
                <a:spcPts val="600"/>
              </a:spcAft>
            </a:pPr>
            <a:r>
              <a:rPr lang="de-AT" sz="2200" dirty="0">
                <a:cs typeface="Arial" panose="020B0604020202020204" pitchFamily="34" charset="0"/>
              </a:rPr>
              <a:t>Ist der Umgang feinfühlig? </a:t>
            </a:r>
          </a:p>
          <a:p>
            <a:pPr>
              <a:spcAft>
                <a:spcPts val="600"/>
              </a:spcAft>
            </a:pPr>
            <a:r>
              <a:rPr lang="de-AT" sz="2200" dirty="0">
                <a:cs typeface="Arial" panose="020B0604020202020204" pitchFamily="34" charset="0"/>
              </a:rPr>
              <a:t>Wie ist das Kind mit mir im Umgang? </a:t>
            </a:r>
          </a:p>
          <a:p>
            <a:pPr marL="0" indent="0">
              <a:buNone/>
            </a:pPr>
            <a:endParaRPr lang="de-AT" sz="2400" dirty="0">
              <a:cs typeface="Arial" panose="020B0604020202020204" pitchFamily="34" charset="0"/>
            </a:endParaRPr>
          </a:p>
          <a:p>
            <a:pPr marL="0" indent="0">
              <a:buNone/>
            </a:pPr>
            <a:r>
              <a:rPr lang="de-AT" sz="2400" i="1" dirty="0">
                <a:cs typeface="Arial" panose="020B0604020202020204" pitchFamily="34" charset="0"/>
              </a:rPr>
              <a:t>Wenn die KM von Gewalt betroffen ist, ist das Kind zumindest als </a:t>
            </a:r>
            <a:r>
              <a:rPr lang="de-AT" sz="2400" i="1" dirty="0" err="1">
                <a:cs typeface="Arial" panose="020B0604020202020204" pitchFamily="34" charset="0"/>
              </a:rPr>
              <a:t>ZeugIn</a:t>
            </a:r>
            <a:r>
              <a:rPr lang="de-AT" sz="2400" i="1" dirty="0">
                <a:cs typeface="Arial" panose="020B0604020202020204" pitchFamily="34" charset="0"/>
              </a:rPr>
              <a:t> von Gewalt betroffen! </a:t>
            </a:r>
            <a:r>
              <a:rPr lang="de-AT" sz="2400" i="1" dirty="0">
                <a:solidFill>
                  <a:schemeClr val="accent6">
                    <a:lumMod val="75000"/>
                  </a:schemeClr>
                </a:solidFill>
                <a:cs typeface="Arial" panose="020B0604020202020204" pitchFamily="34" charset="0"/>
              </a:rPr>
              <a:t>Gewalt zu beobachten bedeutet Gewalt erfahren </a:t>
            </a:r>
            <a:r>
              <a:rPr lang="de-AT" sz="2400" i="1" dirty="0">
                <a:cs typeface="Arial" panose="020B0604020202020204" pitchFamily="34" charset="0"/>
              </a:rPr>
              <a:t>(wichtig bei Gutachten)</a:t>
            </a:r>
          </a:p>
        </p:txBody>
      </p:sp>
      <p:sp>
        <p:nvSpPr>
          <p:cNvPr id="6" name="Titel 2"/>
          <p:cNvSpPr>
            <a:spLocks noGrp="1"/>
          </p:cNvSpPr>
          <p:nvPr>
            <p:ph type="title"/>
          </p:nvPr>
        </p:nvSpPr>
        <p:spPr>
          <a:xfrm>
            <a:off x="251520" y="976846"/>
            <a:ext cx="8424936" cy="469903"/>
          </a:xfrm>
        </p:spPr>
        <p:txBody>
          <a:bodyPr>
            <a:noAutofit/>
          </a:bodyPr>
          <a:lstStyle/>
          <a:p>
            <a:r>
              <a:rPr lang="de-AT" sz="3400" b="1" dirty="0">
                <a:solidFill>
                  <a:schemeClr val="accent6">
                    <a:lumMod val="75000"/>
                  </a:schemeClr>
                </a:solidFill>
                <a:latin typeface="+mn-lt"/>
                <a:cs typeface="Arial" panose="020B0604020202020204" pitchFamily="34" charset="0"/>
              </a:rPr>
              <a:t>Mögliche Symptome – Gewalt erkennen?</a:t>
            </a:r>
            <a:endParaRPr lang="de-AT" sz="3400" b="1" dirty="0">
              <a:solidFill>
                <a:schemeClr val="accent6">
                  <a:lumMod val="75000"/>
                </a:schemeClr>
              </a:solidFill>
              <a:latin typeface="+mn-lt"/>
            </a:endParaRPr>
          </a:p>
        </p:txBody>
      </p:sp>
    </p:spTree>
    <p:extLst>
      <p:ext uri="{BB962C8B-B14F-4D97-AF65-F5344CB8AC3E}">
        <p14:creationId xmlns:p14="http://schemas.microsoft.com/office/powerpoint/2010/main" val="4080662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28650" y="1772816"/>
            <a:ext cx="7886700" cy="4351338"/>
          </a:xfrm>
        </p:spPr>
        <p:txBody>
          <a:bodyPr>
            <a:noAutofit/>
          </a:bodyPr>
          <a:lstStyle/>
          <a:p>
            <a:pPr marL="0" indent="0">
              <a:buNone/>
            </a:pPr>
            <a:r>
              <a:rPr lang="de-AT" sz="2400" b="1" dirty="0">
                <a:latin typeface="+mj-lt"/>
                <a:cs typeface="Arial" panose="020B0604020202020204" pitchFamily="34" charset="0"/>
              </a:rPr>
              <a:t>Sexuelle Gewalt</a:t>
            </a:r>
          </a:p>
          <a:p>
            <a:pPr marL="0" indent="0">
              <a:buNone/>
            </a:pPr>
            <a:r>
              <a:rPr lang="de-AT" sz="2400" dirty="0">
                <a:latin typeface="+mj-lt"/>
                <a:cs typeface="Arial" panose="020B0604020202020204" pitchFamily="34" charset="0"/>
              </a:rPr>
              <a:t>kommt in allen Schichten und bei allen Altersgruppen vor → ca jedes 4. Mädchen, jeder 8. Bub (</a:t>
            </a:r>
            <a:r>
              <a:rPr lang="de-AT" sz="2400" dirty="0" err="1">
                <a:latin typeface="+mj-lt"/>
                <a:cs typeface="Arial" panose="020B0604020202020204" pitchFamily="34" charset="0"/>
              </a:rPr>
              <a:t>Unicef</a:t>
            </a:r>
            <a:r>
              <a:rPr lang="de-AT" sz="2400" dirty="0">
                <a:latin typeface="+mj-lt"/>
                <a:cs typeface="Arial" panose="020B0604020202020204" pitchFamily="34" charset="0"/>
              </a:rPr>
              <a:t>, 2014) </a:t>
            </a:r>
          </a:p>
          <a:p>
            <a:r>
              <a:rPr lang="de-AT" sz="2400" dirty="0">
                <a:latin typeface="+mj-lt"/>
                <a:cs typeface="Arial" panose="020B0604020202020204" pitchFamily="34" charset="0"/>
              </a:rPr>
              <a:t>Ein Erwachsener benutzt ein Kind für seine eigenen sexuellen Bedürfnisse, es beginnt bei sexualisierten Äußerungen und geht bis zu jeglichen sexuellen Handlungen</a:t>
            </a:r>
          </a:p>
          <a:p>
            <a:r>
              <a:rPr lang="de-AT" sz="2400" dirty="0">
                <a:latin typeface="+mj-lt"/>
                <a:cs typeface="Arial" panose="020B0604020202020204" pitchFamily="34" charset="0"/>
              </a:rPr>
              <a:t>Am häufigsten sind die Täter den </a:t>
            </a:r>
            <a:r>
              <a:rPr lang="de-AT" sz="2400" dirty="0" err="1">
                <a:latin typeface="+mj-lt"/>
                <a:cs typeface="Arial" panose="020B0604020202020204" pitchFamily="34" charset="0"/>
              </a:rPr>
              <a:t>Kd</a:t>
            </a:r>
            <a:r>
              <a:rPr lang="de-AT" sz="2400" dirty="0">
                <a:latin typeface="+mj-lt"/>
                <a:cs typeface="Arial" panose="020B0604020202020204" pitchFamily="34" charset="0"/>
              </a:rPr>
              <a:t> bekannt; weit mehr Täter sind männlich, es gibt jedoch jegliche Geschlechtskonstellation </a:t>
            </a:r>
          </a:p>
          <a:p>
            <a:r>
              <a:rPr lang="de-AT" sz="2400" dirty="0">
                <a:latin typeface="+mj-lt"/>
                <a:cs typeface="Arial" panose="020B0604020202020204" pitchFamily="34" charset="0"/>
              </a:rPr>
              <a:t>Es gibt sehr selten Spuren und Beweise</a:t>
            </a:r>
          </a:p>
        </p:txBody>
      </p:sp>
      <p:sp>
        <p:nvSpPr>
          <p:cNvPr id="5" name="Titel 2"/>
          <p:cNvSpPr txBox="1">
            <a:spLocks/>
          </p:cNvSpPr>
          <p:nvPr/>
        </p:nvSpPr>
        <p:spPr>
          <a:xfrm>
            <a:off x="251520" y="980728"/>
            <a:ext cx="8568952" cy="469903"/>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r>
              <a:rPr lang="de-AT" sz="3400" b="1" dirty="0">
                <a:solidFill>
                  <a:schemeClr val="accent6">
                    <a:lumMod val="75000"/>
                  </a:schemeClr>
                </a:solidFill>
                <a:cs typeface="Arial" panose="020B0604020202020204" pitchFamily="34" charset="0"/>
              </a:rPr>
              <a:t>Mögliche</a:t>
            </a:r>
            <a:r>
              <a:rPr lang="de-AT" sz="3400" b="1" dirty="0">
                <a:solidFill>
                  <a:schemeClr val="accent6">
                    <a:lumMod val="75000"/>
                  </a:schemeClr>
                </a:solidFill>
                <a:latin typeface="Arial" panose="020B0604020202020204" pitchFamily="34" charset="0"/>
                <a:cs typeface="Arial" panose="020B0604020202020204" pitchFamily="34" charset="0"/>
              </a:rPr>
              <a:t> Symptome – Gewalt erkennen?</a:t>
            </a:r>
            <a:endParaRPr lang="de-AT" sz="3400" b="1" dirty="0">
              <a:solidFill>
                <a:schemeClr val="accent6">
                  <a:lumMod val="75000"/>
                </a:schemeClr>
              </a:solidFill>
            </a:endParaRPr>
          </a:p>
        </p:txBody>
      </p:sp>
    </p:spTree>
    <p:extLst>
      <p:ext uri="{BB962C8B-B14F-4D97-AF65-F5344CB8AC3E}">
        <p14:creationId xmlns:p14="http://schemas.microsoft.com/office/powerpoint/2010/main" val="2468682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28650" y="1772816"/>
            <a:ext cx="7886700" cy="5005901"/>
          </a:xfrm>
        </p:spPr>
        <p:txBody>
          <a:bodyPr>
            <a:noAutofit/>
          </a:bodyPr>
          <a:lstStyle/>
          <a:p>
            <a:pPr>
              <a:spcAft>
                <a:spcPts val="600"/>
              </a:spcAft>
            </a:pPr>
            <a:r>
              <a:rPr lang="de-AT" sz="2400" dirty="0"/>
              <a:t>psychosomatische Beschwerden: Ein- und Durchschlafstörungen oder Albträumen</a:t>
            </a:r>
            <a:endParaRPr lang="de-AT" sz="2400" dirty="0">
              <a:cs typeface="Arial" panose="020B0604020202020204" pitchFamily="34" charset="0"/>
            </a:endParaRPr>
          </a:p>
          <a:p>
            <a:pPr>
              <a:spcAft>
                <a:spcPts val="600"/>
              </a:spcAft>
            </a:pPr>
            <a:r>
              <a:rPr lang="de-AT" sz="2400" dirty="0">
                <a:cs typeface="Arial" panose="020B0604020202020204" pitchFamily="34" charset="0"/>
              </a:rPr>
              <a:t>Einnässen und Einkoten </a:t>
            </a:r>
          </a:p>
          <a:p>
            <a:pPr>
              <a:spcAft>
                <a:spcPts val="600"/>
              </a:spcAft>
            </a:pPr>
            <a:r>
              <a:rPr lang="de-AT" sz="2400" dirty="0">
                <a:cs typeface="Arial" panose="020B0604020202020204" pitchFamily="34" charset="0"/>
              </a:rPr>
              <a:t>Unspezifisches Bauchweh und Kopfschmerzen </a:t>
            </a:r>
          </a:p>
          <a:p>
            <a:pPr>
              <a:spcAft>
                <a:spcPts val="600"/>
              </a:spcAft>
            </a:pPr>
            <a:r>
              <a:rPr lang="de-AT" sz="2400" dirty="0">
                <a:cs typeface="Arial" panose="020B0604020202020204" pitchFamily="34" charset="0"/>
              </a:rPr>
              <a:t>Häufige medizinische Probleme im Vaginalbereich </a:t>
            </a:r>
          </a:p>
          <a:p>
            <a:pPr>
              <a:spcAft>
                <a:spcPts val="600"/>
              </a:spcAft>
            </a:pPr>
            <a:r>
              <a:rPr lang="de-AT" sz="2400" dirty="0">
                <a:cs typeface="Arial" panose="020B0604020202020204" pitchFamily="34" charset="0"/>
              </a:rPr>
              <a:t>Übelkeit, Erbrechen, Essstörungen </a:t>
            </a:r>
          </a:p>
          <a:p>
            <a:pPr>
              <a:spcAft>
                <a:spcPts val="600"/>
              </a:spcAft>
            </a:pPr>
            <a:r>
              <a:rPr lang="de-AT" sz="2400" dirty="0">
                <a:cs typeface="Arial" panose="020B0604020202020204" pitchFamily="34" charset="0"/>
              </a:rPr>
              <a:t>Konzentrationsprobleme </a:t>
            </a:r>
          </a:p>
          <a:p>
            <a:pPr>
              <a:spcAft>
                <a:spcPts val="600"/>
              </a:spcAft>
            </a:pPr>
            <a:r>
              <a:rPr lang="de-AT" sz="2400" dirty="0"/>
              <a:t>stark herabgesetztes Leistungsvermögen</a:t>
            </a:r>
          </a:p>
          <a:p>
            <a:pPr>
              <a:spcAft>
                <a:spcPts val="600"/>
              </a:spcAft>
            </a:pPr>
            <a:r>
              <a:rPr lang="de-AT" sz="2400" dirty="0"/>
              <a:t>Entwicklungsverzögerungen vor allem auf motorischer und/oder sprachlicher Ebene</a:t>
            </a:r>
          </a:p>
        </p:txBody>
      </p:sp>
      <p:sp>
        <p:nvSpPr>
          <p:cNvPr id="5" name="Titel 2"/>
          <p:cNvSpPr txBox="1">
            <a:spLocks/>
          </p:cNvSpPr>
          <p:nvPr/>
        </p:nvSpPr>
        <p:spPr>
          <a:xfrm>
            <a:off x="534866" y="969842"/>
            <a:ext cx="7886700" cy="51077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r>
              <a:rPr lang="de-AT" sz="3400" b="1" dirty="0">
                <a:solidFill>
                  <a:schemeClr val="accent6">
                    <a:lumMod val="75000"/>
                  </a:schemeClr>
                </a:solidFill>
                <a:cs typeface="Arial" panose="020B0604020202020204" pitchFamily="34" charset="0"/>
              </a:rPr>
              <a:t>Mögliche Symptome – Gewalt erkennen?</a:t>
            </a:r>
            <a:endParaRPr lang="de-AT" sz="3400" b="1" dirty="0">
              <a:solidFill>
                <a:schemeClr val="accent6">
                  <a:lumMod val="75000"/>
                </a:schemeClr>
              </a:solidFill>
            </a:endParaRPr>
          </a:p>
        </p:txBody>
      </p:sp>
    </p:spTree>
    <p:extLst>
      <p:ext uri="{BB962C8B-B14F-4D97-AF65-F5344CB8AC3E}">
        <p14:creationId xmlns:p14="http://schemas.microsoft.com/office/powerpoint/2010/main" val="814793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71078" y="1646525"/>
            <a:ext cx="7886700" cy="5326585"/>
          </a:xfrm>
        </p:spPr>
        <p:txBody>
          <a:bodyPr>
            <a:noAutofit/>
          </a:bodyPr>
          <a:lstStyle/>
          <a:p>
            <a:r>
              <a:rPr lang="de-AT" sz="2400" dirty="0">
                <a:latin typeface="+mj-lt"/>
              </a:rPr>
              <a:t>vermindertes Selbstwertgefühl, gepaart mit Ängsten</a:t>
            </a:r>
          </a:p>
          <a:p>
            <a:r>
              <a:rPr lang="de-AT" sz="2400" dirty="0">
                <a:latin typeface="+mj-lt"/>
              </a:rPr>
              <a:t>Depressiver Rückzug </a:t>
            </a:r>
          </a:p>
          <a:p>
            <a:r>
              <a:rPr lang="de-AT" sz="2400" dirty="0">
                <a:latin typeface="+mj-lt"/>
                <a:cs typeface="Arial" panose="020B0604020202020204" pitchFamily="34" charset="0"/>
              </a:rPr>
              <a:t>Autoaggression (Ritzen)</a:t>
            </a:r>
          </a:p>
          <a:p>
            <a:r>
              <a:rPr lang="de-AT" sz="2400" dirty="0">
                <a:latin typeface="+mj-lt"/>
              </a:rPr>
              <a:t>soziale Kompetenzen schlecht ausgeprägt</a:t>
            </a:r>
          </a:p>
          <a:p>
            <a:r>
              <a:rPr lang="de-AT" sz="2400" dirty="0">
                <a:latin typeface="+mj-lt"/>
              </a:rPr>
              <a:t>Probleme, sich im sozialen Gefüge zurechtzufinden</a:t>
            </a:r>
          </a:p>
          <a:p>
            <a:r>
              <a:rPr lang="de-AT" sz="2400" dirty="0">
                <a:latin typeface="+mj-lt"/>
              </a:rPr>
              <a:t>aggressive und abwertende Verhaltensweisen gegenüber anderen</a:t>
            </a:r>
          </a:p>
          <a:p>
            <a:r>
              <a:rPr lang="de-AT" sz="2400" dirty="0">
                <a:latin typeface="+mj-lt"/>
                <a:cs typeface="Arial" panose="020B0604020202020204" pitchFamily="34" charset="0"/>
              </a:rPr>
              <a:t>Sexualisiertes Verhalten </a:t>
            </a:r>
          </a:p>
          <a:p>
            <a:r>
              <a:rPr lang="de-AT" sz="2400" dirty="0">
                <a:latin typeface="+mj-lt"/>
                <a:cs typeface="Arial" panose="020B0604020202020204" pitchFamily="34" charset="0"/>
              </a:rPr>
              <a:t>Suizidalität </a:t>
            </a:r>
          </a:p>
          <a:p>
            <a:r>
              <a:rPr lang="de-AT" sz="2400" dirty="0">
                <a:latin typeface="+mj-lt"/>
                <a:cs typeface="Arial" panose="020B0604020202020204" pitchFamily="34" charset="0"/>
              </a:rPr>
              <a:t>Drogenkonsum </a:t>
            </a:r>
          </a:p>
          <a:p>
            <a:r>
              <a:rPr lang="de-AT" sz="2400" dirty="0">
                <a:latin typeface="+mj-lt"/>
                <a:cs typeface="Arial" panose="020B0604020202020204" pitchFamily="34" charset="0"/>
              </a:rPr>
              <a:t>Opfer sind nicht per se sympathisch od. „arm“, </a:t>
            </a:r>
            <a:r>
              <a:rPr lang="de-AT" sz="2400" dirty="0" err="1">
                <a:latin typeface="+mj-lt"/>
                <a:cs typeface="Arial" panose="020B0604020202020204" pitchFamily="34" charset="0"/>
              </a:rPr>
              <a:t>ev</a:t>
            </a:r>
            <a:r>
              <a:rPr lang="de-AT" sz="2400" dirty="0">
                <a:latin typeface="+mj-lt"/>
                <a:cs typeface="Arial" panose="020B0604020202020204" pitchFamily="34" charset="0"/>
              </a:rPr>
              <a:t> auch frech, unsympathisch</a:t>
            </a:r>
          </a:p>
          <a:p>
            <a:endParaRPr lang="de-AT" sz="2400" dirty="0"/>
          </a:p>
        </p:txBody>
      </p:sp>
      <p:sp>
        <p:nvSpPr>
          <p:cNvPr id="5" name="Titel 2"/>
          <p:cNvSpPr txBox="1">
            <a:spLocks/>
          </p:cNvSpPr>
          <p:nvPr/>
        </p:nvSpPr>
        <p:spPr>
          <a:xfrm>
            <a:off x="534866" y="993780"/>
            <a:ext cx="7886700" cy="469903"/>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de-AT" sz="3400" b="1" dirty="0">
                <a:solidFill>
                  <a:schemeClr val="accent6">
                    <a:lumMod val="75000"/>
                  </a:schemeClr>
                </a:solidFill>
                <a:latin typeface="Calibri" panose="020F0502020204030204" pitchFamily="34" charset="0"/>
                <a:cs typeface="Calibri" panose="020F0502020204030204" pitchFamily="34" charset="0"/>
              </a:rPr>
              <a:t>Mögliche Symptome – Gewalt erkennen</a:t>
            </a:r>
            <a:r>
              <a:rPr lang="de-AT" sz="3400" b="1" dirty="0">
                <a:solidFill>
                  <a:schemeClr val="accent6">
                    <a:lumMod val="75000"/>
                  </a:schemeClr>
                </a:solidFill>
                <a:latin typeface="Arial" panose="020B0604020202020204" pitchFamily="34" charset="0"/>
                <a:cs typeface="Arial" panose="020B0604020202020204" pitchFamily="34" charset="0"/>
              </a:rPr>
              <a:t>?</a:t>
            </a:r>
            <a:endParaRPr lang="de-AT" sz="3400" b="1" dirty="0">
              <a:solidFill>
                <a:schemeClr val="accent6">
                  <a:lumMod val="75000"/>
                </a:schemeClr>
              </a:solidFill>
            </a:endParaRPr>
          </a:p>
        </p:txBody>
      </p:sp>
    </p:spTree>
    <p:extLst>
      <p:ext uri="{BB962C8B-B14F-4D97-AF65-F5344CB8AC3E}">
        <p14:creationId xmlns:p14="http://schemas.microsoft.com/office/powerpoint/2010/main" val="325114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8229600" cy="4929411"/>
          </a:xfrm>
        </p:spPr>
        <p:txBody>
          <a:bodyPr>
            <a:normAutofit fontScale="85000" lnSpcReduction="20000"/>
          </a:bodyPr>
          <a:lstStyle/>
          <a:p>
            <a:pPr marL="0" indent="0">
              <a:buNone/>
            </a:pPr>
            <a:r>
              <a:rPr lang="de-AT" sz="3400" b="1" dirty="0" smtClean="0">
                <a:solidFill>
                  <a:schemeClr val="accent6">
                    <a:lumMod val="75000"/>
                  </a:schemeClr>
                </a:solidFill>
              </a:rPr>
              <a:t>Fallbeispiel</a:t>
            </a:r>
          </a:p>
          <a:p>
            <a:pPr marL="0" indent="0">
              <a:buNone/>
            </a:pPr>
            <a:endParaRPr lang="de-AT" sz="1400" b="1" dirty="0" smtClean="0">
              <a:solidFill>
                <a:schemeClr val="accent6">
                  <a:lumMod val="75000"/>
                </a:schemeClr>
              </a:solidFill>
            </a:endParaRPr>
          </a:p>
          <a:p>
            <a:pPr marL="0" indent="0">
              <a:buNone/>
            </a:pPr>
            <a:r>
              <a:rPr lang="de-AT" sz="2400" b="1" dirty="0" smtClean="0">
                <a:solidFill>
                  <a:schemeClr val="accent6">
                    <a:lumMod val="75000"/>
                  </a:schemeClr>
                </a:solidFill>
              </a:rPr>
              <a:t>Wie reagiert ihr in folgenden Situationen?</a:t>
            </a:r>
            <a:endParaRPr lang="de-AT" sz="2400" b="1" dirty="0">
              <a:solidFill>
                <a:schemeClr val="accent6">
                  <a:lumMod val="75000"/>
                </a:schemeClr>
              </a:solidFill>
            </a:endParaRPr>
          </a:p>
          <a:p>
            <a:pPr marL="0" indent="0">
              <a:buNone/>
            </a:pPr>
            <a:endParaRPr lang="de-AT" sz="1400" b="1" dirty="0" smtClean="0">
              <a:solidFill>
                <a:schemeClr val="accent6">
                  <a:lumMod val="75000"/>
                </a:schemeClr>
              </a:solidFill>
            </a:endParaRPr>
          </a:p>
          <a:p>
            <a:r>
              <a:rPr lang="de-AT" sz="2400" dirty="0" smtClean="0"/>
              <a:t>Vater holt die Kinder nicht zu der vereinbarten Zeit ab?</a:t>
            </a:r>
          </a:p>
          <a:p>
            <a:r>
              <a:rPr lang="de-AT" sz="2400" dirty="0" smtClean="0"/>
              <a:t>Vater schreit vor der Schule herum, als die Mutter die Kinder abholt (es ist nicht sein Kontakttag). </a:t>
            </a:r>
          </a:p>
          <a:p>
            <a:r>
              <a:rPr lang="de-AT" sz="2400" dirty="0" smtClean="0"/>
              <a:t>Vater wartet im Auto vor der Schule, obwohl es nicht sein Kontakttag ist und fährt hinter den Kindern her.</a:t>
            </a:r>
          </a:p>
          <a:p>
            <a:r>
              <a:rPr lang="de-AT" sz="2400" dirty="0" smtClean="0"/>
              <a:t>Vater überschreibt wichtige Informationen im Mitteilungsheft (</a:t>
            </a:r>
            <a:r>
              <a:rPr lang="de-AT" sz="2400" dirty="0" err="1" smtClean="0"/>
              <a:t>Bsp</a:t>
            </a:r>
            <a:r>
              <a:rPr lang="de-AT" sz="2400" dirty="0" smtClean="0"/>
              <a:t>: ob Kind alleine nach Hause gehen kann)</a:t>
            </a:r>
          </a:p>
          <a:p>
            <a:r>
              <a:rPr lang="de-AT" sz="2400" dirty="0" smtClean="0"/>
              <a:t>Vater und Mutter kommen beide zum Elternsprechtag, Vater beschimpft dabei die Mutter in Anwesenheit der Kinder auf türkisch?</a:t>
            </a:r>
          </a:p>
          <a:p>
            <a:r>
              <a:rPr lang="de-AT" sz="2400" dirty="0" smtClean="0"/>
              <a:t>Kind hat seine Abschlussfeier der 4.Klasse VS. Es ist der Kontakttag </a:t>
            </a:r>
            <a:r>
              <a:rPr lang="de-AT" sz="2400" smtClean="0"/>
              <a:t>des Vaters, </a:t>
            </a:r>
            <a:r>
              <a:rPr lang="de-AT" sz="2400" dirty="0" smtClean="0"/>
              <a:t>aber das Kind möchte unbedingt auch die Mutter dabei haben. Vater beginnt vor allen Anwesenden (Eltern, </a:t>
            </a:r>
            <a:r>
              <a:rPr lang="de-AT" sz="2400" dirty="0" err="1" smtClean="0"/>
              <a:t>LehrerInnen</a:t>
            </a:r>
            <a:r>
              <a:rPr lang="de-AT" sz="2400" dirty="0" smtClean="0"/>
              <a:t>, Kinder) die Mutter zu beschimpfen.</a:t>
            </a:r>
          </a:p>
          <a:p>
            <a:endParaRPr lang="de-AT" sz="2400" b="1" dirty="0"/>
          </a:p>
        </p:txBody>
      </p:sp>
    </p:spTree>
    <p:extLst>
      <p:ext uri="{BB962C8B-B14F-4D97-AF65-F5344CB8AC3E}">
        <p14:creationId xmlns:p14="http://schemas.microsoft.com/office/powerpoint/2010/main" val="154168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12CA22F-F609-4024-B210-4B63939C8C7D}"/>
              </a:ext>
            </a:extLst>
          </p:cNvPr>
          <p:cNvSpPr>
            <a:spLocks noGrp="1"/>
          </p:cNvSpPr>
          <p:nvPr>
            <p:ph type="title"/>
          </p:nvPr>
        </p:nvSpPr>
        <p:spPr>
          <a:xfrm>
            <a:off x="2051720" y="548680"/>
            <a:ext cx="6840760" cy="508917"/>
          </a:xfrm>
        </p:spPr>
        <p:txBody>
          <a:bodyPr>
            <a:normAutofit fontScale="90000"/>
          </a:bodyPr>
          <a:lstStyle/>
          <a:p>
            <a:r>
              <a:rPr lang="de-AT" sz="3200" dirty="0"/>
              <a:t/>
            </a:r>
            <a:br>
              <a:rPr lang="de-AT" sz="3200" dirty="0"/>
            </a:br>
            <a:endParaRPr lang="de-AT" sz="3200" dirty="0"/>
          </a:p>
        </p:txBody>
      </p:sp>
      <p:sp>
        <p:nvSpPr>
          <p:cNvPr id="3" name="Inhaltsplatzhalter 2">
            <a:extLst>
              <a:ext uri="{FF2B5EF4-FFF2-40B4-BE49-F238E27FC236}">
                <a16:creationId xmlns="" xmlns:a16="http://schemas.microsoft.com/office/drawing/2014/main" id="{EB44AD0D-A536-48CD-980A-6B9FAC13B0DC}"/>
              </a:ext>
            </a:extLst>
          </p:cNvPr>
          <p:cNvSpPr>
            <a:spLocks noGrp="1"/>
          </p:cNvSpPr>
          <p:nvPr>
            <p:ph idx="1"/>
          </p:nvPr>
        </p:nvSpPr>
        <p:spPr>
          <a:xfrm>
            <a:off x="457200" y="1484784"/>
            <a:ext cx="8229600" cy="4525963"/>
          </a:xfrm>
        </p:spPr>
        <p:txBody>
          <a:bodyPr>
            <a:normAutofit fontScale="92500" lnSpcReduction="20000"/>
          </a:bodyPr>
          <a:lstStyle/>
          <a:p>
            <a:pPr marL="0" indent="0">
              <a:buNone/>
            </a:pPr>
            <a:r>
              <a:rPr lang="de-AT" sz="3400" b="1" dirty="0">
                <a:solidFill>
                  <a:schemeClr val="accent6">
                    <a:lumMod val="75000"/>
                  </a:schemeClr>
                </a:solidFill>
              </a:rPr>
              <a:t>Inhalte:</a:t>
            </a:r>
          </a:p>
          <a:p>
            <a:pPr marL="0" indent="0">
              <a:buNone/>
            </a:pPr>
            <a:endParaRPr lang="de-AT" sz="2600" b="1" dirty="0">
              <a:solidFill>
                <a:schemeClr val="accent6">
                  <a:lumMod val="75000"/>
                </a:schemeClr>
              </a:solidFill>
            </a:endParaRPr>
          </a:p>
          <a:p>
            <a:pPr>
              <a:buClr>
                <a:schemeClr val="accent6">
                  <a:lumMod val="75000"/>
                </a:schemeClr>
              </a:buClr>
            </a:pPr>
            <a:r>
              <a:rPr lang="de-AT" sz="2600" dirty="0"/>
              <a:t>Vorstellrunde</a:t>
            </a:r>
          </a:p>
          <a:p>
            <a:pPr>
              <a:buClr>
                <a:schemeClr val="accent6">
                  <a:lumMod val="75000"/>
                </a:schemeClr>
              </a:buClr>
            </a:pPr>
            <a:r>
              <a:rPr lang="de-AT" sz="2600" dirty="0"/>
              <a:t>Gewaltformen</a:t>
            </a:r>
          </a:p>
          <a:p>
            <a:pPr>
              <a:buClr>
                <a:schemeClr val="accent6">
                  <a:lumMod val="75000"/>
                </a:schemeClr>
              </a:buClr>
            </a:pPr>
            <a:r>
              <a:rPr lang="de-AT" sz="2600" dirty="0"/>
              <a:t>Häusliche Gewalt</a:t>
            </a:r>
          </a:p>
          <a:p>
            <a:pPr>
              <a:buClr>
                <a:schemeClr val="accent6">
                  <a:lumMod val="75000"/>
                </a:schemeClr>
              </a:buClr>
            </a:pPr>
            <a:r>
              <a:rPr lang="de-AT" sz="2600" dirty="0"/>
              <a:t>Film – </a:t>
            </a:r>
            <a:r>
              <a:rPr lang="de-AT" sz="2600" dirty="0" err="1"/>
              <a:t>Wutmann</a:t>
            </a:r>
            <a:endParaRPr lang="de-AT" sz="2600" dirty="0"/>
          </a:p>
          <a:p>
            <a:pPr>
              <a:buClr>
                <a:schemeClr val="accent6">
                  <a:lumMod val="75000"/>
                </a:schemeClr>
              </a:buClr>
            </a:pPr>
            <a:r>
              <a:rPr lang="de-AT" sz="2600" dirty="0"/>
              <a:t>Lebensrealitäten</a:t>
            </a:r>
          </a:p>
          <a:p>
            <a:pPr>
              <a:buClr>
                <a:schemeClr val="accent6">
                  <a:lumMod val="75000"/>
                </a:schemeClr>
              </a:buClr>
            </a:pPr>
            <a:r>
              <a:rPr lang="de-AT" sz="2600" dirty="0"/>
              <a:t>Symptome</a:t>
            </a:r>
          </a:p>
          <a:p>
            <a:pPr>
              <a:buClr>
                <a:schemeClr val="accent6">
                  <a:lumMod val="75000"/>
                </a:schemeClr>
              </a:buClr>
            </a:pPr>
            <a:r>
              <a:rPr lang="de-AT" sz="2600" dirty="0"/>
              <a:t>Fallbeispiel</a:t>
            </a:r>
          </a:p>
          <a:p>
            <a:pPr>
              <a:buClr>
                <a:schemeClr val="accent6">
                  <a:lumMod val="75000"/>
                </a:schemeClr>
              </a:buClr>
            </a:pPr>
            <a:r>
              <a:rPr lang="de-AT" sz="2600" dirty="0"/>
              <a:t>Arbeitsprinzipien und Haltungen</a:t>
            </a:r>
          </a:p>
          <a:p>
            <a:pPr>
              <a:buClr>
                <a:schemeClr val="accent6">
                  <a:lumMod val="75000"/>
                </a:schemeClr>
              </a:buClr>
            </a:pPr>
            <a:r>
              <a:rPr lang="de-AT" sz="2600" dirty="0"/>
              <a:t>Hilfseinrichtungen</a:t>
            </a:r>
          </a:p>
          <a:p>
            <a:pPr>
              <a:buClr>
                <a:schemeClr val="accent6">
                  <a:lumMod val="75000"/>
                </a:schemeClr>
              </a:buClr>
            </a:pPr>
            <a:r>
              <a:rPr lang="de-AT" sz="2600" dirty="0"/>
              <a:t>Optional: Gesetzliche Grundlagen</a:t>
            </a:r>
          </a:p>
          <a:p>
            <a:endParaRPr lang="de-AT" sz="2400" dirty="0"/>
          </a:p>
          <a:p>
            <a:endParaRPr lang="de-AT" sz="2400" dirty="0"/>
          </a:p>
        </p:txBody>
      </p:sp>
    </p:spTree>
    <p:extLst>
      <p:ext uri="{BB962C8B-B14F-4D97-AF65-F5344CB8AC3E}">
        <p14:creationId xmlns:p14="http://schemas.microsoft.com/office/powerpoint/2010/main" val="3986497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 xmlns:a16="http://schemas.microsoft.com/office/drawing/2014/main" id="{BDBF2F2D-E7B6-4920-B98B-1CC762AB5DF4}"/>
              </a:ext>
            </a:extLst>
          </p:cNvPr>
          <p:cNvSpPr>
            <a:spLocks noGrp="1"/>
          </p:cNvSpPr>
          <p:nvPr>
            <p:ph idx="1"/>
          </p:nvPr>
        </p:nvSpPr>
        <p:spPr/>
        <p:txBody>
          <a:bodyPr>
            <a:normAutofit/>
          </a:bodyPr>
          <a:lstStyle/>
          <a:p>
            <a:pPr marL="0" indent="0" algn="ctr">
              <a:buNone/>
            </a:pPr>
            <a:endParaRPr lang="de-AT" sz="6000" dirty="0">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ndParaRPr>
          </a:p>
          <a:p>
            <a:pPr marL="0" indent="0" algn="ctr">
              <a:buNone/>
            </a:pPr>
            <a:r>
              <a:rPr lang="de-AT" sz="6000" dirty="0">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rPr>
              <a:t>PAUSE</a:t>
            </a:r>
          </a:p>
        </p:txBody>
      </p:sp>
      <p:pic>
        <p:nvPicPr>
          <p:cNvPr id="5" name="Grafik 4" descr="Zwei Tassen Kaffee auf Holztisch">
            <a:extLst>
              <a:ext uri="{FF2B5EF4-FFF2-40B4-BE49-F238E27FC236}">
                <a16:creationId xmlns="" xmlns:a16="http://schemas.microsoft.com/office/drawing/2014/main" id="{7DD831A6-E596-4B3D-8297-63C5359EAC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52607" y="3140968"/>
            <a:ext cx="4211960" cy="2807288"/>
          </a:xfrm>
          <a:prstGeom prst="ellipse">
            <a:avLst/>
          </a:prstGeom>
          <a:ln>
            <a:noFill/>
          </a:ln>
          <a:effectLst>
            <a:softEdge rad="112500"/>
          </a:effectLst>
        </p:spPr>
      </p:pic>
    </p:spTree>
    <p:extLst>
      <p:ext uri="{BB962C8B-B14F-4D97-AF65-F5344CB8AC3E}">
        <p14:creationId xmlns:p14="http://schemas.microsoft.com/office/powerpoint/2010/main" val="906973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11560" y="1864132"/>
            <a:ext cx="7886700" cy="4698593"/>
          </a:xfrm>
        </p:spPr>
        <p:txBody>
          <a:bodyPr>
            <a:noAutofit/>
          </a:bodyPr>
          <a:lstStyle/>
          <a:p>
            <a:pPr>
              <a:buFontTx/>
              <a:buChar char="-"/>
            </a:pPr>
            <a:r>
              <a:rPr lang="de-AT" sz="2400" dirty="0">
                <a:latin typeface="+mj-lt"/>
                <a:cs typeface="Arial" panose="020B0604020202020204" pitchFamily="34" charset="0"/>
              </a:rPr>
              <a:t>Dem Kind prinzipiell glauben, wenn es sich anvertraut</a:t>
            </a:r>
          </a:p>
          <a:p>
            <a:pPr>
              <a:buFontTx/>
              <a:buChar char="-"/>
            </a:pPr>
            <a:r>
              <a:rPr lang="de-AT" sz="2400" dirty="0">
                <a:latin typeface="+mj-lt"/>
                <a:cs typeface="Arial" panose="020B0604020202020204" pitchFamily="34" charset="0"/>
              </a:rPr>
              <a:t>Sich Zeit nehmen und versuchen inne zu halten </a:t>
            </a:r>
          </a:p>
          <a:p>
            <a:pPr>
              <a:buFontTx/>
              <a:buChar char="-"/>
            </a:pPr>
            <a:r>
              <a:rPr lang="de-AT" sz="2400" dirty="0">
                <a:latin typeface="+mj-lt"/>
                <a:cs typeface="Arial" panose="020B0604020202020204" pitchFamily="34" charset="0"/>
              </a:rPr>
              <a:t>Gewalt für möglich halten</a:t>
            </a:r>
          </a:p>
          <a:p>
            <a:pPr>
              <a:buFontTx/>
              <a:buChar char="-"/>
            </a:pPr>
            <a:r>
              <a:rPr lang="de-AT" sz="2400" dirty="0">
                <a:latin typeface="+mj-lt"/>
                <a:cs typeface="Arial" panose="020B0604020202020204" pitchFamily="34" charset="0"/>
              </a:rPr>
              <a:t>Alleine mit dem Kind sprechen</a:t>
            </a:r>
          </a:p>
          <a:p>
            <a:pPr>
              <a:buFontTx/>
              <a:buChar char="-"/>
            </a:pPr>
            <a:r>
              <a:rPr lang="de-AT" sz="2400" dirty="0">
                <a:latin typeface="+mj-lt"/>
                <a:cs typeface="Arial" panose="020B0604020202020204" pitchFamily="34" charset="0"/>
              </a:rPr>
              <a:t>Eigene Wahrnehmungen und Gefühle ernst nehmen (das was ich höre und fühle passt nicht zusammen)</a:t>
            </a:r>
          </a:p>
          <a:p>
            <a:pPr>
              <a:buFontTx/>
              <a:buChar char="-"/>
            </a:pPr>
            <a:r>
              <a:rPr lang="de-AT" sz="2400" dirty="0">
                <a:latin typeface="+mj-lt"/>
                <a:cs typeface="Arial" panose="020B0604020202020204" pitchFamily="34" charset="0"/>
              </a:rPr>
              <a:t>Wahrnehmungen dokumentieren (Datum, Uhrzeit)</a:t>
            </a:r>
          </a:p>
          <a:p>
            <a:pPr>
              <a:buFontTx/>
              <a:buChar char="-"/>
            </a:pPr>
            <a:r>
              <a:rPr lang="de-AT" sz="2400" dirty="0">
                <a:latin typeface="+mj-lt"/>
                <a:cs typeface="Arial" panose="020B0604020202020204" pitchFamily="34" charset="0"/>
              </a:rPr>
              <a:t>Austausch im Team und Wahrnehmung mitteilen </a:t>
            </a:r>
          </a:p>
          <a:p>
            <a:pPr>
              <a:buFontTx/>
              <a:buChar char="-"/>
            </a:pPr>
            <a:r>
              <a:rPr lang="de-AT" sz="2400" dirty="0">
                <a:latin typeface="+mj-lt"/>
                <a:cs typeface="Arial" panose="020B0604020202020204" pitchFamily="34" charset="0"/>
              </a:rPr>
              <a:t>Nichts versprechen, was man nicht halten kann</a:t>
            </a:r>
          </a:p>
          <a:p>
            <a:pPr>
              <a:buFontTx/>
              <a:buChar char="-"/>
            </a:pPr>
            <a:r>
              <a:rPr lang="de-AT" sz="2400" dirty="0">
                <a:latin typeface="+mj-lt"/>
                <a:cs typeface="Arial" panose="020B0604020202020204" pitchFamily="34" charset="0"/>
              </a:rPr>
              <a:t>Sich nicht von höheren Bildungsschichten blenden lassen</a:t>
            </a:r>
          </a:p>
        </p:txBody>
      </p:sp>
      <p:sp>
        <p:nvSpPr>
          <p:cNvPr id="3" name="Titel 2"/>
          <p:cNvSpPr>
            <a:spLocks noGrp="1"/>
          </p:cNvSpPr>
          <p:nvPr>
            <p:ph type="title"/>
          </p:nvPr>
        </p:nvSpPr>
        <p:spPr>
          <a:xfrm>
            <a:off x="539552" y="980728"/>
            <a:ext cx="7886700" cy="804864"/>
          </a:xfrm>
        </p:spPr>
        <p:txBody>
          <a:bodyPr>
            <a:noAutofit/>
          </a:bodyPr>
          <a:lstStyle/>
          <a:p>
            <a:r>
              <a:rPr lang="de-AT" sz="3400" b="1" dirty="0">
                <a:solidFill>
                  <a:schemeClr val="accent6">
                    <a:lumMod val="75000"/>
                  </a:schemeClr>
                </a:solidFill>
                <a:cs typeface="Arial" panose="020B0604020202020204" pitchFamily="34" charset="0"/>
              </a:rPr>
              <a:t>Arbeitsprinzipien und -haltungen</a:t>
            </a:r>
            <a:endParaRPr lang="de-AT" sz="3400" b="1" dirty="0">
              <a:solidFill>
                <a:schemeClr val="accent6">
                  <a:lumMod val="75000"/>
                </a:schemeClr>
              </a:solidFill>
            </a:endParaRPr>
          </a:p>
        </p:txBody>
      </p:sp>
      <p:sp>
        <p:nvSpPr>
          <p:cNvPr id="4" name="Rechteck 4"/>
          <p:cNvSpPr>
            <a:spLocks noChangeArrowheads="1"/>
          </p:cNvSpPr>
          <p:nvPr/>
        </p:nvSpPr>
        <p:spPr bwMode="auto">
          <a:xfrm>
            <a:off x="4071938" y="6286500"/>
            <a:ext cx="1292225" cy="276225"/>
          </a:xfrm>
          <a:prstGeom prst="rect">
            <a:avLst/>
          </a:prstGeom>
          <a:noFill/>
          <a:ln w="9525">
            <a:noFill/>
            <a:miter lim="800000"/>
            <a:headEnd/>
            <a:tailEnd/>
          </a:ln>
        </p:spPr>
        <p:txBody>
          <a:bodyPr>
            <a:spAutoFit/>
          </a:bodyPr>
          <a:lstStyle/>
          <a:p>
            <a:endParaRPr lang="de-AT" sz="1200" b="1" dirty="0">
              <a:solidFill>
                <a:srgbClr val="2CA5C2"/>
              </a:solidFill>
              <a:latin typeface="Vague rounded"/>
            </a:endParaRPr>
          </a:p>
        </p:txBody>
      </p:sp>
    </p:spTree>
    <p:extLst>
      <p:ext uri="{BB962C8B-B14F-4D97-AF65-F5344CB8AC3E}">
        <p14:creationId xmlns:p14="http://schemas.microsoft.com/office/powerpoint/2010/main" val="2858372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95536" y="1844825"/>
            <a:ext cx="8119814" cy="4824536"/>
          </a:xfrm>
        </p:spPr>
        <p:txBody>
          <a:bodyPr>
            <a:noAutofit/>
          </a:bodyPr>
          <a:lstStyle/>
          <a:p>
            <a:pPr>
              <a:lnSpc>
                <a:spcPct val="100000"/>
              </a:lnSpc>
              <a:spcBef>
                <a:spcPts val="600"/>
              </a:spcBef>
              <a:spcAft>
                <a:spcPts val="600"/>
              </a:spcAft>
            </a:pPr>
            <a:r>
              <a:rPr lang="de-AT" sz="2400" dirty="0" err="1">
                <a:cs typeface="Arial" panose="020B0604020202020204" pitchFamily="34" charset="0"/>
              </a:rPr>
              <a:t>Kd</a:t>
            </a:r>
            <a:r>
              <a:rPr lang="de-AT" sz="2400" dirty="0">
                <a:cs typeface="Arial" panose="020B0604020202020204" pitchFamily="34" charset="0"/>
              </a:rPr>
              <a:t> unbedingt als die schwächsten der Gesellschaft wahrnehmen </a:t>
            </a:r>
          </a:p>
          <a:p>
            <a:pPr>
              <a:lnSpc>
                <a:spcPct val="100000"/>
              </a:lnSpc>
              <a:spcBef>
                <a:spcPts val="0"/>
              </a:spcBef>
              <a:spcAft>
                <a:spcPts val="600"/>
              </a:spcAft>
            </a:pPr>
            <a:r>
              <a:rPr lang="de-AT" sz="2400" dirty="0" err="1">
                <a:cs typeface="Arial" panose="020B0604020202020204" pitchFamily="34" charset="0"/>
              </a:rPr>
              <a:t>Kd</a:t>
            </a:r>
            <a:r>
              <a:rPr lang="de-AT" sz="2400" dirty="0">
                <a:cs typeface="Arial" panose="020B0604020202020204" pitchFamily="34" charset="0"/>
              </a:rPr>
              <a:t> sind existentiell abhängig! </a:t>
            </a:r>
          </a:p>
          <a:p>
            <a:pPr>
              <a:spcBef>
                <a:spcPts val="0"/>
              </a:spcBef>
              <a:spcAft>
                <a:spcPts val="600"/>
              </a:spcAft>
            </a:pPr>
            <a:r>
              <a:rPr lang="de-AT" sz="2400" dirty="0">
                <a:cs typeface="Arial" panose="020B0604020202020204" pitchFamily="34" charset="0"/>
              </a:rPr>
              <a:t>Ansprechen und Raum für Ambivalenzen geben</a:t>
            </a:r>
          </a:p>
          <a:p>
            <a:pPr marL="0" indent="0">
              <a:spcBef>
                <a:spcPts val="0"/>
              </a:spcBef>
              <a:spcAft>
                <a:spcPts val="600"/>
              </a:spcAft>
              <a:buNone/>
            </a:pPr>
            <a:endParaRPr lang="de-AT" sz="2400" dirty="0">
              <a:cs typeface="Arial" panose="020B0604020202020204" pitchFamily="34" charset="0"/>
            </a:endParaRPr>
          </a:p>
          <a:p>
            <a:pPr marL="0" indent="0">
              <a:lnSpc>
                <a:spcPct val="100000"/>
              </a:lnSpc>
              <a:spcBef>
                <a:spcPts val="0"/>
              </a:spcBef>
              <a:spcAft>
                <a:spcPts val="600"/>
              </a:spcAft>
              <a:buNone/>
            </a:pPr>
            <a:r>
              <a:rPr lang="de-AT" sz="2400" dirty="0">
                <a:cs typeface="Arial" panose="020B0604020202020204" pitchFamily="34" charset="0"/>
              </a:rPr>
              <a:t>Häusliche Gewalt „ist nie alleine zu lösen“ → Notwendigkeit der</a:t>
            </a:r>
          </a:p>
          <a:p>
            <a:pPr marL="0" indent="0" algn="ctr">
              <a:lnSpc>
                <a:spcPct val="100000"/>
              </a:lnSpc>
              <a:spcBef>
                <a:spcPts val="0"/>
              </a:spcBef>
              <a:spcAft>
                <a:spcPts val="600"/>
              </a:spcAft>
              <a:buNone/>
            </a:pPr>
            <a:r>
              <a:rPr lang="de-AT" sz="2400" dirty="0">
                <a:cs typeface="Arial" panose="020B0604020202020204" pitchFamily="34" charset="0"/>
              </a:rPr>
              <a:t> </a:t>
            </a:r>
            <a:r>
              <a:rPr lang="de-AT" sz="2400" b="1" dirty="0">
                <a:solidFill>
                  <a:schemeClr val="accent6">
                    <a:lumMod val="75000"/>
                  </a:schemeClr>
                </a:solidFill>
                <a:cs typeface="Arial" panose="020B0604020202020204" pitchFamily="34" charset="0"/>
              </a:rPr>
              <a:t>Kooperationen  von Unterstützungs- und Opferschutzeinrichtungen</a:t>
            </a:r>
            <a:endParaRPr lang="de-AT" sz="2400" dirty="0">
              <a:solidFill>
                <a:schemeClr val="accent6">
                  <a:lumMod val="75000"/>
                </a:schemeClr>
              </a:solidFill>
              <a:cs typeface="Arial" panose="020B0604020202020204" pitchFamily="34" charset="0"/>
            </a:endParaRPr>
          </a:p>
        </p:txBody>
      </p:sp>
      <p:sp>
        <p:nvSpPr>
          <p:cNvPr id="3" name="Titel 2"/>
          <p:cNvSpPr>
            <a:spLocks noGrp="1"/>
          </p:cNvSpPr>
          <p:nvPr>
            <p:ph type="title"/>
          </p:nvPr>
        </p:nvSpPr>
        <p:spPr>
          <a:xfrm>
            <a:off x="534866" y="841375"/>
            <a:ext cx="7886700" cy="804864"/>
          </a:xfrm>
        </p:spPr>
        <p:txBody>
          <a:bodyPr>
            <a:noAutofit/>
          </a:bodyPr>
          <a:lstStyle/>
          <a:p>
            <a:r>
              <a:rPr lang="de-AT" sz="3400" b="1" dirty="0">
                <a:solidFill>
                  <a:schemeClr val="accent6">
                    <a:lumMod val="75000"/>
                  </a:schemeClr>
                </a:solidFill>
                <a:cs typeface="Arial" panose="020B0604020202020204" pitchFamily="34" charset="0"/>
              </a:rPr>
              <a:t>Arbeitsprinzipien und -haltungen</a:t>
            </a:r>
            <a:endParaRPr lang="de-AT" sz="3400" b="1" dirty="0">
              <a:solidFill>
                <a:schemeClr val="accent6">
                  <a:lumMod val="75000"/>
                </a:schemeClr>
              </a:solidFill>
            </a:endParaRPr>
          </a:p>
        </p:txBody>
      </p:sp>
    </p:spTree>
    <p:extLst>
      <p:ext uri="{BB962C8B-B14F-4D97-AF65-F5344CB8AC3E}">
        <p14:creationId xmlns:p14="http://schemas.microsoft.com/office/powerpoint/2010/main" val="1080156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FC8B39D-D72E-4052-9574-22896E2C5641}"/>
              </a:ext>
            </a:extLst>
          </p:cNvPr>
          <p:cNvSpPr>
            <a:spLocks noGrp="1"/>
          </p:cNvSpPr>
          <p:nvPr>
            <p:ph type="title"/>
          </p:nvPr>
        </p:nvSpPr>
        <p:spPr>
          <a:xfrm>
            <a:off x="2411760" y="332656"/>
            <a:ext cx="6480720" cy="781547"/>
          </a:xfrm>
        </p:spPr>
        <p:txBody>
          <a:bodyPr>
            <a:normAutofit/>
          </a:bodyPr>
          <a:lstStyle/>
          <a:p>
            <a:r>
              <a:rPr lang="de-AT" sz="3400" b="1" dirty="0">
                <a:solidFill>
                  <a:schemeClr val="accent6">
                    <a:lumMod val="75000"/>
                  </a:schemeClr>
                </a:solidFill>
                <a:cs typeface="Arial" panose="020B0604020202020204" pitchFamily="34" charset="0"/>
              </a:rPr>
              <a:t>Arbeitsprinzipien und -haltungen</a:t>
            </a:r>
          </a:p>
        </p:txBody>
      </p:sp>
      <p:sp>
        <p:nvSpPr>
          <p:cNvPr id="3" name="Inhaltsplatzhalter 2">
            <a:extLst>
              <a:ext uri="{FF2B5EF4-FFF2-40B4-BE49-F238E27FC236}">
                <a16:creationId xmlns="" xmlns:a16="http://schemas.microsoft.com/office/drawing/2014/main" id="{433D415D-1389-4492-8D24-83718C480D9A}"/>
              </a:ext>
            </a:extLst>
          </p:cNvPr>
          <p:cNvSpPr>
            <a:spLocks noGrp="1"/>
          </p:cNvSpPr>
          <p:nvPr>
            <p:ph idx="1"/>
          </p:nvPr>
        </p:nvSpPr>
        <p:spPr>
          <a:xfrm>
            <a:off x="457200" y="1114202"/>
            <a:ext cx="8229600" cy="5743797"/>
          </a:xfrm>
        </p:spPr>
        <p:txBody>
          <a:bodyPr>
            <a:noAutofit/>
          </a:bodyPr>
          <a:lstStyle/>
          <a:p>
            <a:pPr marL="457200" indent="-457200">
              <a:lnSpc>
                <a:spcPct val="107000"/>
              </a:lnSpc>
              <a:spcAft>
                <a:spcPts val="800"/>
              </a:spcAft>
              <a:buFont typeface="+mj-lt"/>
              <a:buAutoNum type="arabicPeriod"/>
            </a:pPr>
            <a:r>
              <a:rPr lang="de-AT" sz="2400" dirty="0">
                <a:effectLst/>
                <a:ea typeface="Calibri" panose="020F0502020204030204" pitchFamily="34" charset="0"/>
                <a:cs typeface="Times New Roman" panose="02020603050405020304" pitchFamily="18" charset="0"/>
              </a:rPr>
              <a:t>Ruhe bewahren</a:t>
            </a:r>
          </a:p>
          <a:p>
            <a:pPr marL="457200" indent="-457200">
              <a:lnSpc>
                <a:spcPct val="107000"/>
              </a:lnSpc>
              <a:spcAft>
                <a:spcPts val="800"/>
              </a:spcAft>
              <a:buFont typeface="+mj-lt"/>
              <a:buAutoNum type="arabicPeriod"/>
            </a:pPr>
            <a:r>
              <a:rPr lang="de-AT" sz="2400" dirty="0">
                <a:effectLst/>
                <a:ea typeface="Calibri" panose="020F0502020204030204" pitchFamily="34" charset="0"/>
                <a:cs typeface="Times New Roman" panose="02020603050405020304" pitchFamily="18" charset="0"/>
              </a:rPr>
              <a:t>Suchen sie sich Verbündete</a:t>
            </a:r>
          </a:p>
          <a:p>
            <a:pPr marL="457200" indent="-457200">
              <a:buFont typeface="+mj-lt"/>
              <a:buAutoNum type="arabicPeriod"/>
            </a:pPr>
            <a:r>
              <a:rPr lang="de-AT" sz="2400" dirty="0"/>
              <a:t>H</a:t>
            </a:r>
            <a:r>
              <a:rPr lang="de-AT" sz="2400" dirty="0">
                <a:effectLst/>
              </a:rPr>
              <a:t>olen Sie sich professionelle Hilfe in Beratungsstellen</a:t>
            </a:r>
          </a:p>
          <a:p>
            <a:pPr marL="457200" indent="-457200">
              <a:buFont typeface="+mj-lt"/>
              <a:buAutoNum type="arabicPeriod"/>
            </a:pPr>
            <a:r>
              <a:rPr lang="de-AT" sz="2400" dirty="0">
                <a:cs typeface="Times New Roman" panose="02020603050405020304" pitchFamily="18" charset="0"/>
              </a:rPr>
              <a:t>Bleiben Sie bei dem Kind</a:t>
            </a:r>
          </a:p>
          <a:p>
            <a:pPr marL="457200" indent="-457200">
              <a:buFont typeface="+mj-lt"/>
              <a:buAutoNum type="arabicPeriod"/>
            </a:pPr>
            <a:r>
              <a:rPr lang="de-AT" sz="2400" dirty="0">
                <a:cs typeface="Times New Roman" panose="02020603050405020304" pitchFamily="18" charset="0"/>
              </a:rPr>
              <a:t>Vertrauen aufbauen  - Nehmen sie das Kind unbedingt ernst. Auch, wenn Sie vielleicht nicht alles glauben können – der Kern der Sache stimmt. </a:t>
            </a:r>
          </a:p>
          <a:p>
            <a:pPr marL="457200" indent="-457200">
              <a:buFont typeface="+mj-lt"/>
              <a:buAutoNum type="arabicPeriod"/>
            </a:pPr>
            <a:r>
              <a:rPr lang="de-AT" sz="2400" dirty="0">
                <a:cs typeface="Times New Roman" panose="02020603050405020304" pitchFamily="18" charset="0"/>
              </a:rPr>
              <a:t>Loben Sie das Kind für ihren/seinen Mut. </a:t>
            </a:r>
          </a:p>
          <a:p>
            <a:pPr marL="457200" indent="-457200">
              <a:buFont typeface="+mj-lt"/>
              <a:buAutoNum type="arabicPeriod"/>
            </a:pPr>
            <a:r>
              <a:rPr lang="de-AT" sz="2400" dirty="0">
                <a:cs typeface="Times New Roman" panose="02020603050405020304" pitchFamily="18" charset="0"/>
              </a:rPr>
              <a:t>Konfrontieren Sie nicht vor-schnell Eltern oder andere Bezugspersonen des Kindes </a:t>
            </a:r>
          </a:p>
          <a:p>
            <a:pPr marL="457200" indent="-457200">
              <a:buFont typeface="+mj-lt"/>
              <a:buAutoNum type="arabicPeriod"/>
            </a:pPr>
            <a:r>
              <a:rPr lang="de-AT" sz="2400" dirty="0">
                <a:cs typeface="Times New Roman" panose="02020603050405020304" pitchFamily="18" charset="0"/>
              </a:rPr>
              <a:t>Besprechen Sie alle weiteren Schritte mit dem Kind</a:t>
            </a:r>
          </a:p>
          <a:p>
            <a:pPr marL="457200" indent="-457200">
              <a:buFont typeface="+mj-lt"/>
              <a:buAutoNum type="arabicPeriod"/>
            </a:pPr>
            <a:r>
              <a:rPr lang="de-AT" sz="2400" dirty="0">
                <a:cs typeface="Times New Roman" panose="02020603050405020304" pitchFamily="18" charset="0"/>
              </a:rPr>
              <a:t>Verfassen Sie Gedächtnisprotokolle </a:t>
            </a:r>
          </a:p>
          <a:p>
            <a:pPr marL="457200" indent="-457200">
              <a:buFont typeface="+mj-lt"/>
              <a:buAutoNum type="arabicPeriod"/>
            </a:pPr>
            <a:r>
              <a:rPr lang="de-AT" sz="2400" dirty="0">
                <a:cs typeface="Times New Roman" panose="02020603050405020304" pitchFamily="18" charset="0"/>
              </a:rPr>
              <a:t>Normalität</a:t>
            </a:r>
          </a:p>
        </p:txBody>
      </p:sp>
    </p:spTree>
    <p:extLst>
      <p:ext uri="{BB962C8B-B14F-4D97-AF65-F5344CB8AC3E}">
        <p14:creationId xmlns:p14="http://schemas.microsoft.com/office/powerpoint/2010/main" val="2162137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11560" y="2060848"/>
            <a:ext cx="7886700" cy="4351338"/>
          </a:xfrm>
        </p:spPr>
        <p:txBody>
          <a:bodyPr>
            <a:noAutofit/>
          </a:bodyPr>
          <a:lstStyle/>
          <a:p>
            <a:pPr marL="0" indent="0">
              <a:buNone/>
            </a:pPr>
            <a:r>
              <a:rPr lang="de-AT" sz="2400" dirty="0">
                <a:latin typeface="+mj-lt"/>
                <a:cs typeface="Arial" panose="020B0604020202020204" pitchFamily="34" charset="0"/>
              </a:rPr>
              <a:t>Es gibt in jedem FH eine Kinder- und Jugendbezugsfrau</a:t>
            </a:r>
          </a:p>
          <a:p>
            <a:pPr marL="0" indent="0">
              <a:spcAft>
                <a:spcPts val="600"/>
              </a:spcAft>
              <a:buNone/>
            </a:pPr>
            <a:endParaRPr lang="de-AT" sz="2400" dirty="0" smtClean="0">
              <a:latin typeface="+mj-lt"/>
              <a:cs typeface="Arial" panose="020B0604020202020204" pitchFamily="34" charset="0"/>
            </a:endParaRPr>
          </a:p>
          <a:p>
            <a:pPr marL="0" indent="0">
              <a:spcAft>
                <a:spcPts val="600"/>
              </a:spcAft>
              <a:buNone/>
            </a:pPr>
            <a:r>
              <a:rPr lang="de-AT" sz="2400" dirty="0" smtClean="0">
                <a:latin typeface="+mj-lt"/>
                <a:cs typeface="Arial" panose="020B0604020202020204" pitchFamily="34" charset="0"/>
              </a:rPr>
              <a:t>Aufgaben </a:t>
            </a:r>
            <a:r>
              <a:rPr lang="de-AT" sz="2400" dirty="0">
                <a:latin typeface="+mj-lt"/>
                <a:cs typeface="Arial" panose="020B0604020202020204" pitchFamily="34" charset="0"/>
              </a:rPr>
              <a:t>sind: </a:t>
            </a:r>
          </a:p>
          <a:p>
            <a:r>
              <a:rPr lang="de-AT" sz="2400" dirty="0">
                <a:latin typeface="+mj-lt"/>
                <a:cs typeface="Arial" panose="020B0604020202020204" pitchFamily="34" charset="0"/>
              </a:rPr>
              <a:t>Schutz und Sicherheit</a:t>
            </a:r>
          </a:p>
          <a:p>
            <a:r>
              <a:rPr lang="de-AT" sz="2400" dirty="0">
                <a:latin typeface="+mj-lt"/>
                <a:cs typeface="Arial" panose="020B0604020202020204" pitchFamily="34" charset="0"/>
              </a:rPr>
              <a:t>Stabilisierung </a:t>
            </a:r>
          </a:p>
          <a:p>
            <a:r>
              <a:rPr lang="de-AT" sz="2400" dirty="0">
                <a:latin typeface="+mj-lt"/>
                <a:cs typeface="Arial" panose="020B0604020202020204" pitchFamily="34" charset="0"/>
              </a:rPr>
              <a:t>Ressourcenaktivierung</a:t>
            </a:r>
          </a:p>
          <a:p>
            <a:r>
              <a:rPr lang="de-AT" sz="2400" dirty="0">
                <a:latin typeface="+mj-lt"/>
                <a:cs typeface="Arial" panose="020B0604020202020204" pitchFamily="34" charset="0"/>
              </a:rPr>
              <a:t>Selbstwertstärkung</a:t>
            </a:r>
          </a:p>
          <a:p>
            <a:r>
              <a:rPr lang="de-AT" sz="2400" dirty="0">
                <a:latin typeface="+mj-lt"/>
                <a:cs typeface="Arial" panose="020B0604020202020204" pitchFamily="34" charset="0"/>
              </a:rPr>
              <a:t>Angstabbau</a:t>
            </a:r>
          </a:p>
          <a:p>
            <a:r>
              <a:rPr lang="de-AT" sz="2400" dirty="0">
                <a:latin typeface="+mj-lt"/>
                <a:cs typeface="Arial" panose="020B0604020202020204" pitchFamily="34" charset="0"/>
              </a:rPr>
              <a:t>Enttabuisierung</a:t>
            </a:r>
          </a:p>
        </p:txBody>
      </p:sp>
      <p:sp>
        <p:nvSpPr>
          <p:cNvPr id="3" name="Titel 2"/>
          <p:cNvSpPr>
            <a:spLocks noGrp="1"/>
          </p:cNvSpPr>
          <p:nvPr>
            <p:ph type="title"/>
          </p:nvPr>
        </p:nvSpPr>
        <p:spPr>
          <a:xfrm>
            <a:off x="534866" y="841375"/>
            <a:ext cx="7886700" cy="804864"/>
          </a:xfrm>
        </p:spPr>
        <p:txBody>
          <a:bodyPr>
            <a:normAutofit/>
          </a:bodyPr>
          <a:lstStyle/>
          <a:p>
            <a:r>
              <a:rPr lang="de-AT" sz="3400" b="1" dirty="0" smtClean="0">
                <a:solidFill>
                  <a:schemeClr val="accent6">
                    <a:lumMod val="75000"/>
                  </a:schemeClr>
                </a:solidFill>
                <a:cs typeface="Arial" panose="020B0604020202020204" pitchFamily="34" charset="0"/>
              </a:rPr>
              <a:t>Die Arbeit im </a:t>
            </a:r>
            <a:r>
              <a:rPr lang="de-AT" sz="3400" b="1" dirty="0">
                <a:solidFill>
                  <a:schemeClr val="accent6">
                    <a:lumMod val="75000"/>
                  </a:schemeClr>
                </a:solidFill>
                <a:cs typeface="Arial" panose="020B0604020202020204" pitchFamily="34" charset="0"/>
              </a:rPr>
              <a:t>Frauenhaus</a:t>
            </a:r>
          </a:p>
        </p:txBody>
      </p:sp>
    </p:spTree>
    <p:extLst>
      <p:ext uri="{BB962C8B-B14F-4D97-AF65-F5344CB8AC3E}">
        <p14:creationId xmlns:p14="http://schemas.microsoft.com/office/powerpoint/2010/main" val="1017872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89184" y="1643332"/>
            <a:ext cx="7886700" cy="4892023"/>
          </a:xfrm>
        </p:spPr>
        <p:txBody>
          <a:bodyPr>
            <a:noAutofit/>
          </a:bodyPr>
          <a:lstStyle/>
          <a:p>
            <a:pPr marL="0" indent="0">
              <a:buNone/>
            </a:pPr>
            <a:r>
              <a:rPr lang="de-AT" sz="2200" b="1" dirty="0">
                <a:latin typeface="+mj-lt"/>
                <a:cs typeface="Arial" panose="020B0604020202020204" pitchFamily="34" charset="0"/>
              </a:rPr>
              <a:t>Angebote</a:t>
            </a:r>
          </a:p>
          <a:p>
            <a:r>
              <a:rPr lang="de-AT" sz="2200" dirty="0">
                <a:latin typeface="+mj-lt"/>
                <a:cs typeface="Arial" panose="020B0604020202020204" pitchFamily="34" charset="0"/>
              </a:rPr>
              <a:t>Ankommen </a:t>
            </a:r>
          </a:p>
          <a:p>
            <a:r>
              <a:rPr lang="de-AT" sz="2200" dirty="0">
                <a:latin typeface="+mj-lt"/>
                <a:cs typeface="Arial" panose="020B0604020202020204" pitchFamily="34" charset="0"/>
              </a:rPr>
              <a:t>Krisenintervention</a:t>
            </a:r>
          </a:p>
          <a:p>
            <a:r>
              <a:rPr lang="de-AT" sz="2200" dirty="0">
                <a:latin typeface="+mj-lt"/>
                <a:cs typeface="Arial" panose="020B0604020202020204" pitchFamily="34" charset="0"/>
              </a:rPr>
              <a:t>Einzel- und Gruppenarbeit</a:t>
            </a:r>
          </a:p>
          <a:p>
            <a:r>
              <a:rPr lang="de-AT" sz="2200" dirty="0">
                <a:latin typeface="+mj-lt"/>
                <a:cs typeface="Arial" panose="020B0604020202020204" pitchFamily="34" charset="0"/>
              </a:rPr>
              <a:t>Begleitung zu Institutionen</a:t>
            </a:r>
          </a:p>
          <a:p>
            <a:r>
              <a:rPr lang="de-AT" sz="2200" dirty="0">
                <a:latin typeface="+mj-lt"/>
                <a:cs typeface="Arial" panose="020B0604020202020204" pitchFamily="34" charset="0"/>
              </a:rPr>
              <a:t>Müttergespräche</a:t>
            </a:r>
          </a:p>
          <a:p>
            <a:r>
              <a:rPr lang="de-AT" sz="2200" dirty="0">
                <a:latin typeface="+mj-lt"/>
                <a:cs typeface="Arial" panose="020B0604020202020204" pitchFamily="34" charset="0"/>
              </a:rPr>
              <a:t>Nachbetreuung</a:t>
            </a:r>
          </a:p>
          <a:p>
            <a:r>
              <a:rPr lang="de-AT" sz="2200" dirty="0">
                <a:latin typeface="+mj-lt"/>
                <a:cs typeface="Arial" panose="020B0604020202020204" pitchFamily="34" charset="0"/>
              </a:rPr>
              <a:t>Freizeitpädagogische Angebote</a:t>
            </a:r>
          </a:p>
          <a:p>
            <a:pPr marL="0" indent="0">
              <a:buNone/>
            </a:pPr>
            <a:endParaRPr lang="de-AT" sz="500" dirty="0">
              <a:latin typeface="+mj-lt"/>
              <a:cs typeface="Arial" panose="020B0604020202020204" pitchFamily="34" charset="0"/>
            </a:endParaRPr>
          </a:p>
          <a:p>
            <a:pPr marL="0" indent="0">
              <a:buNone/>
            </a:pPr>
            <a:r>
              <a:rPr lang="de-AT" sz="2200" b="1" dirty="0">
                <a:latin typeface="+mj-lt"/>
                <a:cs typeface="Arial" panose="020B0604020202020204" pitchFamily="34" charset="0"/>
              </a:rPr>
              <a:t>Prinzipien</a:t>
            </a:r>
          </a:p>
          <a:p>
            <a:r>
              <a:rPr lang="de-AT" sz="2200" dirty="0">
                <a:latin typeface="+mj-lt"/>
                <a:cs typeface="Arial" panose="020B0604020202020204" pitchFamily="34" charset="0"/>
              </a:rPr>
              <a:t>Parteilichkeit </a:t>
            </a:r>
          </a:p>
          <a:p>
            <a:r>
              <a:rPr lang="de-AT" sz="2200" dirty="0">
                <a:latin typeface="+mj-lt"/>
                <a:cs typeface="Arial" panose="020B0604020202020204" pitchFamily="34" charset="0"/>
              </a:rPr>
              <a:t>Verschwiegenheit</a:t>
            </a:r>
          </a:p>
          <a:p>
            <a:r>
              <a:rPr lang="de-AT" sz="2200" dirty="0">
                <a:latin typeface="+mj-lt"/>
                <a:cs typeface="Arial" panose="020B0604020202020204" pitchFamily="34" charset="0"/>
              </a:rPr>
              <a:t>Freiwilligkeit</a:t>
            </a:r>
          </a:p>
        </p:txBody>
      </p:sp>
      <p:sp>
        <p:nvSpPr>
          <p:cNvPr id="3" name="Titel 2"/>
          <p:cNvSpPr>
            <a:spLocks noGrp="1"/>
          </p:cNvSpPr>
          <p:nvPr>
            <p:ph type="title"/>
          </p:nvPr>
        </p:nvSpPr>
        <p:spPr>
          <a:xfrm>
            <a:off x="539552" y="764704"/>
            <a:ext cx="7886700" cy="804864"/>
          </a:xfrm>
        </p:spPr>
        <p:txBody>
          <a:bodyPr>
            <a:normAutofit/>
          </a:bodyPr>
          <a:lstStyle/>
          <a:p>
            <a:r>
              <a:rPr lang="de-AT" sz="3400" b="1" dirty="0" smtClean="0">
                <a:solidFill>
                  <a:srgbClr val="F79646">
                    <a:lumMod val="75000"/>
                  </a:srgbClr>
                </a:solidFill>
                <a:cs typeface="Arial" panose="020B0604020202020204" pitchFamily="34" charset="0"/>
              </a:rPr>
              <a:t>Die </a:t>
            </a:r>
            <a:r>
              <a:rPr lang="de-AT" sz="3400" b="1" dirty="0">
                <a:solidFill>
                  <a:srgbClr val="F79646">
                    <a:lumMod val="75000"/>
                  </a:srgbClr>
                </a:solidFill>
                <a:cs typeface="Arial" panose="020B0604020202020204" pitchFamily="34" charset="0"/>
              </a:rPr>
              <a:t>Arbeit im </a:t>
            </a:r>
            <a:r>
              <a:rPr lang="de-AT" sz="3400" b="1" dirty="0" smtClean="0">
                <a:solidFill>
                  <a:srgbClr val="F79646">
                    <a:lumMod val="75000"/>
                  </a:srgbClr>
                </a:solidFill>
                <a:cs typeface="Arial" panose="020B0604020202020204" pitchFamily="34" charset="0"/>
              </a:rPr>
              <a:t>Frauenhaus</a:t>
            </a:r>
            <a:endParaRPr lang="de-AT" sz="3000" b="1" dirty="0">
              <a:cs typeface="Arial" panose="020B0604020202020204" pitchFamily="34" charset="0"/>
            </a:endParaRPr>
          </a:p>
        </p:txBody>
      </p:sp>
    </p:spTree>
    <p:extLst>
      <p:ext uri="{BB962C8B-B14F-4D97-AF65-F5344CB8AC3E}">
        <p14:creationId xmlns:p14="http://schemas.microsoft.com/office/powerpoint/2010/main" val="1322065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Logo Wendepun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6502400"/>
            <a:ext cx="41148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p:cNvSpPr txBox="1"/>
          <p:nvPr/>
        </p:nvSpPr>
        <p:spPr>
          <a:xfrm>
            <a:off x="2483768" y="332656"/>
            <a:ext cx="4896544" cy="615553"/>
          </a:xfrm>
          <a:prstGeom prst="rect">
            <a:avLst/>
          </a:prstGeom>
          <a:noFill/>
        </p:spPr>
        <p:txBody>
          <a:bodyPr wrap="square" rtlCol="0">
            <a:spAutoFit/>
          </a:bodyPr>
          <a:lstStyle/>
          <a:p>
            <a:pPr algn="ctr"/>
            <a:r>
              <a:rPr lang="de-AT" sz="3400" b="1" dirty="0">
                <a:solidFill>
                  <a:schemeClr val="accent6">
                    <a:lumMod val="75000"/>
                  </a:schemeClr>
                </a:solidFill>
                <a:cs typeface="Arial" pitchFamily="34" charset="0"/>
              </a:rPr>
              <a:t>Gewaltschutzgesetz</a:t>
            </a:r>
          </a:p>
        </p:txBody>
      </p:sp>
      <p:sp>
        <p:nvSpPr>
          <p:cNvPr id="4" name="Rechteck 3"/>
          <p:cNvSpPr/>
          <p:nvPr/>
        </p:nvSpPr>
        <p:spPr>
          <a:xfrm>
            <a:off x="354644" y="1340768"/>
            <a:ext cx="8506717" cy="5447645"/>
          </a:xfrm>
          <a:prstGeom prst="rect">
            <a:avLst/>
          </a:prstGeom>
        </p:spPr>
        <p:txBody>
          <a:bodyPr wrap="square">
            <a:spAutoFit/>
          </a:bodyPr>
          <a:lstStyle/>
          <a:p>
            <a:r>
              <a:rPr lang="de-DE" sz="2000" b="1" dirty="0">
                <a:latin typeface="+mj-lt"/>
                <a:cs typeface="Arial" panose="020B0604020202020204" pitchFamily="34" charset="0"/>
              </a:rPr>
              <a:t>	</a:t>
            </a:r>
            <a:r>
              <a:rPr lang="de-DE" sz="2400" b="1" dirty="0">
                <a:solidFill>
                  <a:schemeClr val="accent6">
                    <a:lumMod val="75000"/>
                  </a:schemeClr>
                </a:solidFill>
                <a:latin typeface="+mj-lt"/>
                <a:cs typeface="Arial" panose="020B0604020202020204" pitchFamily="34" charset="0"/>
              </a:rPr>
              <a:t>Betretungs- und </a:t>
            </a:r>
            <a:r>
              <a:rPr lang="de-DE" sz="2400" b="1" dirty="0" smtClean="0">
                <a:solidFill>
                  <a:schemeClr val="accent6">
                    <a:lumMod val="75000"/>
                  </a:schemeClr>
                </a:solidFill>
                <a:latin typeface="+mj-lt"/>
                <a:cs typeface="Arial" panose="020B0604020202020204" pitchFamily="34" charset="0"/>
              </a:rPr>
              <a:t>Annäherungsverbot </a:t>
            </a:r>
            <a:r>
              <a:rPr lang="de-DE" sz="2400" b="1" dirty="0">
                <a:solidFill>
                  <a:schemeClr val="accent6">
                    <a:lumMod val="75000"/>
                  </a:schemeClr>
                </a:solidFill>
                <a:cs typeface="Arial" panose="020B0604020202020204" pitchFamily="34" charset="0"/>
              </a:rPr>
              <a:t>§ 38a SPG</a:t>
            </a:r>
            <a:endParaRPr lang="de-DE" sz="2400" b="1" dirty="0">
              <a:solidFill>
                <a:schemeClr val="accent6">
                  <a:lumMod val="75000"/>
                </a:schemeClr>
              </a:solidFill>
              <a:latin typeface="+mj-lt"/>
              <a:cs typeface="Arial" panose="020B0604020202020204" pitchFamily="34" charset="0"/>
            </a:endParaRPr>
          </a:p>
          <a:p>
            <a:endParaRPr lang="de-AT" sz="1200" dirty="0">
              <a:latin typeface="+mj-lt"/>
              <a:cs typeface="Arial" panose="020B0604020202020204" pitchFamily="34" charset="0"/>
            </a:endParaRPr>
          </a:p>
          <a:p>
            <a:r>
              <a:rPr lang="de-DE" sz="2400" dirty="0">
                <a:latin typeface="+mj-lt"/>
                <a:cs typeface="Arial" panose="020B0604020202020204" pitchFamily="34" charset="0"/>
              </a:rPr>
              <a:t>Ermächtigt die </a:t>
            </a:r>
            <a:r>
              <a:rPr lang="de-DE" sz="2400" b="1" dirty="0" smtClean="0">
                <a:latin typeface="+mj-lt"/>
                <a:cs typeface="Arial" panose="020B0604020202020204" pitchFamily="34" charset="0"/>
              </a:rPr>
              <a:t>Polizei </a:t>
            </a:r>
            <a:r>
              <a:rPr lang="de-DE" sz="2400" dirty="0" smtClean="0">
                <a:latin typeface="+mj-lt"/>
                <a:cs typeface="Arial" panose="020B0604020202020204" pitchFamily="34" charset="0"/>
              </a:rPr>
              <a:t>(seit Mai 1997)</a:t>
            </a:r>
          </a:p>
          <a:p>
            <a:endParaRPr lang="de-AT" sz="2400" dirty="0">
              <a:latin typeface="+mj-lt"/>
              <a:cs typeface="Arial" panose="020B0604020202020204" pitchFamily="34" charset="0"/>
            </a:endParaRPr>
          </a:p>
          <a:p>
            <a:pPr marL="342900" lvl="0" indent="-342900">
              <a:spcAft>
                <a:spcPts val="600"/>
              </a:spcAft>
              <a:buFont typeface="Symbol" panose="05050102010706020507" pitchFamily="18" charset="2"/>
              <a:buChar char="-"/>
            </a:pPr>
            <a:r>
              <a:rPr lang="de-DE" sz="2400" dirty="0" smtClean="0">
                <a:latin typeface="+mj-lt"/>
                <a:cs typeface="Arial" panose="020B0604020202020204" pitchFamily="34" charset="0"/>
              </a:rPr>
              <a:t>einen </a:t>
            </a:r>
            <a:r>
              <a:rPr lang="de-DE" sz="2400" dirty="0">
                <a:latin typeface="+mj-lt"/>
                <a:cs typeface="Arial" panose="020B0604020202020204" pitchFamily="34" charset="0"/>
              </a:rPr>
              <a:t>„Gewalttäter“ </a:t>
            </a:r>
            <a:r>
              <a:rPr lang="de-DE" sz="2400" b="1" dirty="0">
                <a:latin typeface="+mj-lt"/>
                <a:cs typeface="Arial" panose="020B0604020202020204" pitchFamily="34" charset="0"/>
              </a:rPr>
              <a:t>aus der Wohnung/ dem Haus </a:t>
            </a:r>
            <a:r>
              <a:rPr lang="de-DE" sz="2400" dirty="0">
                <a:latin typeface="+mj-lt"/>
                <a:cs typeface="Arial" panose="020B0604020202020204" pitchFamily="34" charset="0"/>
              </a:rPr>
              <a:t>zu weisen, das</a:t>
            </a:r>
            <a:r>
              <a:rPr lang="de-AT" sz="2400" dirty="0">
                <a:latin typeface="+mj-lt"/>
                <a:cs typeface="Arial" panose="020B0604020202020204" pitchFamily="34" charset="0"/>
              </a:rPr>
              <a:t> Betretungsverbot gilt außerdem </a:t>
            </a:r>
            <a:r>
              <a:rPr lang="de-AT" sz="2400" b="1" dirty="0">
                <a:latin typeface="+mj-lt"/>
                <a:cs typeface="Arial" panose="020B0604020202020204" pitchFamily="34" charset="0"/>
              </a:rPr>
              <a:t>im Umkreis von 100 Metern </a:t>
            </a:r>
            <a:r>
              <a:rPr lang="de-AT" sz="2400" dirty="0">
                <a:latin typeface="+mj-lt"/>
                <a:cs typeface="Arial" panose="020B0604020202020204" pitchFamily="34" charset="0"/>
              </a:rPr>
              <a:t>um die Wohnung.</a:t>
            </a:r>
          </a:p>
          <a:p>
            <a:pPr marL="342900" lvl="0" indent="-342900">
              <a:spcAft>
                <a:spcPts val="600"/>
              </a:spcAft>
              <a:buFont typeface="Symbol" panose="05050102010706020507" pitchFamily="18" charset="2"/>
              <a:buChar char="-"/>
            </a:pPr>
            <a:r>
              <a:rPr lang="de-DE" sz="2400" dirty="0">
                <a:latin typeface="+mj-lt"/>
                <a:cs typeface="Arial" panose="020B0604020202020204" pitchFamily="34" charset="0"/>
              </a:rPr>
              <a:t>der gefährdenden Person die Rückkehr für die </a:t>
            </a:r>
            <a:r>
              <a:rPr lang="de-DE" sz="2400" b="1" dirty="0" smtClean="0">
                <a:latin typeface="+mj-lt"/>
                <a:cs typeface="Arial" panose="020B0604020202020204" pitchFamily="34" charset="0"/>
              </a:rPr>
              <a:t>Dauer </a:t>
            </a:r>
            <a:r>
              <a:rPr lang="de-DE" sz="2400" b="1" dirty="0">
                <a:latin typeface="+mj-lt"/>
                <a:cs typeface="Arial" panose="020B0604020202020204" pitchFamily="34" charset="0"/>
              </a:rPr>
              <a:t>von 14 Tagen </a:t>
            </a:r>
            <a:r>
              <a:rPr lang="de-DE" sz="2400" dirty="0">
                <a:latin typeface="+mj-lt"/>
                <a:cs typeface="Arial" panose="020B0604020202020204" pitchFamily="34" charset="0"/>
              </a:rPr>
              <a:t>zu verbieten</a:t>
            </a:r>
            <a:endParaRPr lang="de-AT" sz="2400" dirty="0">
              <a:latin typeface="+mj-lt"/>
              <a:cs typeface="Arial" panose="020B0604020202020204" pitchFamily="34" charset="0"/>
            </a:endParaRPr>
          </a:p>
          <a:p>
            <a:pPr marL="342900" lvl="0" indent="-342900">
              <a:spcAft>
                <a:spcPts val="600"/>
              </a:spcAft>
              <a:buFont typeface="Symbol" panose="05050102010706020507" pitchFamily="18" charset="2"/>
              <a:buChar char="-"/>
            </a:pPr>
            <a:r>
              <a:rPr lang="de-AT" sz="2400" dirty="0" smtClean="0">
                <a:latin typeface="+mj-lt"/>
                <a:cs typeface="Arial" panose="020B0604020202020204" pitchFamily="34" charset="0"/>
              </a:rPr>
              <a:t>der </a:t>
            </a:r>
            <a:r>
              <a:rPr lang="de-AT" sz="2400" dirty="0">
                <a:latin typeface="+mj-lt"/>
                <a:cs typeface="Arial" panose="020B0604020202020204" pitchFamily="34" charset="0"/>
              </a:rPr>
              <a:t>gefährdenden </a:t>
            </a:r>
            <a:r>
              <a:rPr lang="de-AT" sz="2400" b="1" dirty="0">
                <a:latin typeface="+mj-lt"/>
                <a:cs typeface="Arial" panose="020B0604020202020204" pitchFamily="34" charset="0"/>
              </a:rPr>
              <a:t>Person</a:t>
            </a:r>
            <a:r>
              <a:rPr lang="de-AT" sz="2400" dirty="0">
                <a:latin typeface="+mj-lt"/>
                <a:cs typeface="Arial" panose="020B0604020202020204" pitchFamily="34" charset="0"/>
              </a:rPr>
              <a:t> zu verbieten, sich dem  Opfer auf </a:t>
            </a:r>
            <a:r>
              <a:rPr lang="de-AT" sz="2400" b="1" dirty="0">
                <a:latin typeface="+mj-lt"/>
                <a:cs typeface="Arial" panose="020B0604020202020204" pitchFamily="34" charset="0"/>
              </a:rPr>
              <a:t>weniger als 100 Meter </a:t>
            </a:r>
            <a:r>
              <a:rPr lang="de-AT" sz="2400" dirty="0">
                <a:latin typeface="+mj-lt"/>
                <a:cs typeface="Arial" panose="020B0604020202020204" pitchFamily="34" charset="0"/>
              </a:rPr>
              <a:t>zu nähern und gilt in ganz Österreich.</a:t>
            </a:r>
          </a:p>
          <a:p>
            <a:pPr marL="342900" lvl="0" indent="-342900">
              <a:spcAft>
                <a:spcPts val="600"/>
              </a:spcAft>
              <a:buFont typeface="Symbol" panose="05050102010706020507" pitchFamily="18" charset="2"/>
              <a:buChar char="-"/>
            </a:pPr>
            <a:r>
              <a:rPr lang="de-DE" sz="2400" b="1" dirty="0" smtClean="0">
                <a:latin typeface="+mj-lt"/>
                <a:cs typeface="Arial" panose="020B0604020202020204" pitchFamily="34" charset="0"/>
              </a:rPr>
              <a:t>Verlängerung </a:t>
            </a:r>
            <a:r>
              <a:rPr lang="de-DE" sz="2400" b="1" dirty="0">
                <a:latin typeface="+mj-lt"/>
                <a:cs typeface="Arial" panose="020B0604020202020204" pitchFamily="34" charset="0"/>
              </a:rPr>
              <a:t>auf 4 Wochen </a:t>
            </a:r>
            <a:r>
              <a:rPr lang="de-DE" sz="2400" dirty="0">
                <a:latin typeface="+mj-lt"/>
                <a:cs typeface="Arial" panose="020B0604020202020204" pitchFamily="34" charset="0"/>
              </a:rPr>
              <a:t>bei Einbringung einer Einstweiligen Verfügung (EV</a:t>
            </a:r>
            <a:r>
              <a:rPr lang="de-DE" sz="2400" dirty="0" smtClean="0">
                <a:latin typeface="+mj-lt"/>
                <a:cs typeface="Arial" panose="020B0604020202020204" pitchFamily="34" charset="0"/>
              </a:rPr>
              <a:t>)</a:t>
            </a:r>
          </a:p>
          <a:p>
            <a:pPr marL="342900" lvl="0" indent="-342900">
              <a:spcAft>
                <a:spcPts val="600"/>
              </a:spcAft>
              <a:buFont typeface="Symbol" panose="05050102010706020507" pitchFamily="18" charset="2"/>
              <a:buChar char="-"/>
            </a:pPr>
            <a:r>
              <a:rPr lang="de-DE" sz="2400" b="1" dirty="0" smtClean="0">
                <a:latin typeface="+mj-lt"/>
                <a:cs typeface="Arial" panose="020B0604020202020204" pitchFamily="34" charset="0"/>
              </a:rPr>
              <a:t>Übertretung</a:t>
            </a:r>
            <a:r>
              <a:rPr lang="de-DE" sz="2400" dirty="0" smtClean="0">
                <a:latin typeface="+mj-lt"/>
                <a:cs typeface="Arial" panose="020B0604020202020204" pitchFamily="34" charset="0"/>
              </a:rPr>
              <a:t> ist für </a:t>
            </a:r>
            <a:r>
              <a:rPr lang="de-DE" sz="2400" b="1" dirty="0" smtClean="0">
                <a:latin typeface="+mj-lt"/>
                <a:cs typeface="Arial" panose="020B0604020202020204" pitchFamily="34" charset="0"/>
              </a:rPr>
              <a:t>beide (!) </a:t>
            </a:r>
            <a:r>
              <a:rPr lang="de-DE" sz="2400" b="1" dirty="0">
                <a:latin typeface="+mj-lt"/>
                <a:cs typeface="Arial" panose="020B0604020202020204" pitchFamily="34" charset="0"/>
              </a:rPr>
              <a:t>S</a:t>
            </a:r>
            <a:r>
              <a:rPr lang="de-DE" sz="2400" b="1" dirty="0" smtClean="0">
                <a:latin typeface="+mj-lt"/>
                <a:cs typeface="Arial" panose="020B0604020202020204" pitchFamily="34" charset="0"/>
              </a:rPr>
              <a:t>eiten strafbar</a:t>
            </a:r>
            <a:endParaRPr lang="de-AT" sz="2400" b="1" dirty="0">
              <a:latin typeface="+mj-lt"/>
              <a:cs typeface="Arial" panose="020B0604020202020204" pitchFamily="34" charset="0"/>
            </a:endParaRPr>
          </a:p>
        </p:txBody>
      </p:sp>
    </p:spTree>
    <p:extLst>
      <p:ext uri="{BB962C8B-B14F-4D97-AF65-F5344CB8AC3E}">
        <p14:creationId xmlns:p14="http://schemas.microsoft.com/office/powerpoint/2010/main" val="569319173"/>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Logo Wendepunk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6502400"/>
            <a:ext cx="41148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el 2"/>
          <p:cNvSpPr>
            <a:spLocks noGrp="1"/>
          </p:cNvSpPr>
          <p:nvPr>
            <p:ph type="title"/>
          </p:nvPr>
        </p:nvSpPr>
        <p:spPr>
          <a:xfrm>
            <a:off x="468313" y="1124744"/>
            <a:ext cx="8229600" cy="1143000"/>
          </a:xfrm>
        </p:spPr>
        <p:txBody>
          <a:bodyPr>
            <a:normAutofit/>
          </a:bodyPr>
          <a:lstStyle/>
          <a:p>
            <a:r>
              <a:rPr lang="de-DE" sz="2400" b="1" dirty="0">
                <a:solidFill>
                  <a:schemeClr val="accent6">
                    <a:lumMod val="75000"/>
                  </a:schemeClr>
                </a:solidFill>
                <a:cs typeface="Arial" pitchFamily="34" charset="0"/>
              </a:rPr>
              <a:t>Einstweilige Verfügung nach § 382b EO</a:t>
            </a:r>
            <a:br>
              <a:rPr lang="de-DE" sz="2400" b="1" dirty="0">
                <a:solidFill>
                  <a:schemeClr val="accent6">
                    <a:lumMod val="75000"/>
                  </a:schemeClr>
                </a:solidFill>
                <a:cs typeface="Arial" pitchFamily="34" charset="0"/>
              </a:rPr>
            </a:br>
            <a:r>
              <a:rPr lang="de-DE" sz="2400" b="1" dirty="0">
                <a:cs typeface="Arial" pitchFamily="34" charset="0"/>
              </a:rPr>
              <a:t>Schutz vor Gewalt in Wohnungen</a:t>
            </a:r>
            <a:endParaRPr lang="de-AT" sz="2400" b="1" dirty="0"/>
          </a:p>
        </p:txBody>
      </p:sp>
      <p:sp>
        <p:nvSpPr>
          <p:cNvPr id="4" name="Inhaltsplatzhalter 3"/>
          <p:cNvSpPr>
            <a:spLocks noGrp="1"/>
          </p:cNvSpPr>
          <p:nvPr>
            <p:ph idx="1"/>
          </p:nvPr>
        </p:nvSpPr>
        <p:spPr>
          <a:xfrm>
            <a:off x="468313" y="2204864"/>
            <a:ext cx="8229600" cy="3924436"/>
          </a:xfrm>
        </p:spPr>
        <p:txBody>
          <a:bodyPr>
            <a:normAutofit/>
          </a:bodyPr>
          <a:lstStyle/>
          <a:p>
            <a:pPr marL="0" indent="0">
              <a:lnSpc>
                <a:spcPct val="90000"/>
              </a:lnSpc>
              <a:buNone/>
            </a:pPr>
            <a:r>
              <a:rPr lang="de-AT" sz="2400" dirty="0" smtClean="0">
                <a:latin typeface="+mj-lt"/>
                <a:cs typeface="Arial" pitchFamily="34" charset="0"/>
              </a:rPr>
              <a:t>Vom </a:t>
            </a:r>
            <a:r>
              <a:rPr lang="de-AT" sz="2400" b="1" dirty="0" smtClean="0">
                <a:latin typeface="+mj-lt"/>
                <a:cs typeface="Arial" pitchFamily="34" charset="0"/>
              </a:rPr>
              <a:t>Gericht</a:t>
            </a:r>
            <a:r>
              <a:rPr lang="de-AT" sz="2400" dirty="0" smtClean="0">
                <a:latin typeface="+mj-lt"/>
                <a:cs typeface="Arial" pitchFamily="34" charset="0"/>
              </a:rPr>
              <a:t> mittels Beschluss („EV“)</a:t>
            </a:r>
          </a:p>
          <a:p>
            <a:pPr marL="0" indent="0">
              <a:lnSpc>
                <a:spcPct val="90000"/>
              </a:lnSpc>
              <a:buNone/>
            </a:pPr>
            <a:endParaRPr lang="de-AT" sz="1600" dirty="0">
              <a:latin typeface="+mj-lt"/>
              <a:cs typeface="Arial" pitchFamily="34" charset="0"/>
            </a:endParaRPr>
          </a:p>
          <a:p>
            <a:pPr>
              <a:lnSpc>
                <a:spcPct val="90000"/>
              </a:lnSpc>
            </a:pPr>
            <a:r>
              <a:rPr lang="de-AT" sz="2400" dirty="0" smtClean="0">
                <a:cs typeface="Arial" pitchFamily="34" charset="0"/>
              </a:rPr>
              <a:t>keine </a:t>
            </a:r>
            <a:r>
              <a:rPr lang="de-AT" sz="2400" dirty="0">
                <a:cs typeface="Arial" pitchFamily="34" charset="0"/>
              </a:rPr>
              <a:t>Einschränkung auf nahe Angehörige </a:t>
            </a:r>
          </a:p>
          <a:p>
            <a:pPr>
              <a:lnSpc>
                <a:spcPct val="90000"/>
              </a:lnSpc>
              <a:buFontTx/>
              <a:buNone/>
            </a:pPr>
            <a:r>
              <a:rPr lang="de-AT" sz="2400" dirty="0">
                <a:cs typeface="Arial" pitchFamily="34" charset="0"/>
              </a:rPr>
              <a:t>	(Personen müssen jedoch zusammen gelebt haben</a:t>
            </a:r>
            <a:r>
              <a:rPr lang="de-AT" sz="2400" dirty="0" smtClean="0">
                <a:cs typeface="Arial" pitchFamily="34" charset="0"/>
              </a:rPr>
              <a:t>)</a:t>
            </a:r>
          </a:p>
          <a:p>
            <a:pPr>
              <a:lnSpc>
                <a:spcPct val="90000"/>
              </a:lnSpc>
              <a:buFontTx/>
              <a:buNone/>
            </a:pPr>
            <a:endParaRPr lang="de-AT" sz="1200" dirty="0">
              <a:cs typeface="Arial" pitchFamily="34" charset="0"/>
            </a:endParaRPr>
          </a:p>
          <a:p>
            <a:pPr>
              <a:lnSpc>
                <a:spcPct val="90000"/>
              </a:lnSpc>
            </a:pPr>
            <a:r>
              <a:rPr lang="de-AT" sz="2400" dirty="0">
                <a:cs typeface="Arial" pitchFamily="34" charset="0"/>
              </a:rPr>
              <a:t>Unzumutbarkeit des Zusammen</a:t>
            </a:r>
            <a:r>
              <a:rPr lang="de-AT" sz="2400" u="sng" dirty="0">
                <a:cs typeface="Arial" pitchFamily="34" charset="0"/>
              </a:rPr>
              <a:t>lebens</a:t>
            </a:r>
          </a:p>
          <a:p>
            <a:pPr>
              <a:lnSpc>
                <a:spcPct val="90000"/>
              </a:lnSpc>
              <a:buFontTx/>
              <a:buNone/>
            </a:pPr>
            <a:endParaRPr lang="de-AT" sz="1200" dirty="0">
              <a:cs typeface="Arial" pitchFamily="34" charset="0"/>
            </a:endParaRPr>
          </a:p>
          <a:p>
            <a:pPr>
              <a:lnSpc>
                <a:spcPct val="90000"/>
              </a:lnSpc>
            </a:pPr>
            <a:r>
              <a:rPr lang="de-AT" sz="2400" dirty="0">
                <a:cs typeface="Arial" pitchFamily="34" charset="0"/>
              </a:rPr>
              <a:t>Schutzdauer </a:t>
            </a:r>
            <a:r>
              <a:rPr lang="de-AT" sz="2400" b="1" dirty="0" smtClean="0">
                <a:cs typeface="Arial" pitchFamily="34" charset="0"/>
              </a:rPr>
              <a:t>max. 6 </a:t>
            </a:r>
            <a:r>
              <a:rPr lang="de-AT" sz="2400" b="1" dirty="0">
                <a:cs typeface="Arial" pitchFamily="34" charset="0"/>
              </a:rPr>
              <a:t>Monate </a:t>
            </a:r>
            <a:r>
              <a:rPr lang="de-AT" sz="2400" dirty="0">
                <a:cs typeface="Arial" pitchFamily="34" charset="0"/>
              </a:rPr>
              <a:t>(ohne Hauptverfahren</a:t>
            </a:r>
            <a:r>
              <a:rPr lang="de-AT" sz="2400" dirty="0">
                <a:latin typeface="+mj-lt"/>
                <a:cs typeface="Arial" pitchFamily="34" charset="0"/>
              </a:rPr>
              <a:t>)</a:t>
            </a:r>
            <a:endParaRPr lang="de-DE" sz="2400" dirty="0">
              <a:latin typeface="+mj-lt"/>
              <a:cs typeface="Arial" pitchFamily="34" charset="0"/>
            </a:endParaRPr>
          </a:p>
          <a:p>
            <a:endParaRPr lang="de-AT" dirty="0"/>
          </a:p>
        </p:txBody>
      </p:sp>
      <p:sp>
        <p:nvSpPr>
          <p:cNvPr id="6" name="Rechteck 3"/>
          <p:cNvSpPr txBox="1">
            <a:spLocks noChangeArrowheads="1"/>
          </p:cNvSpPr>
          <p:nvPr/>
        </p:nvSpPr>
        <p:spPr>
          <a:xfrm>
            <a:off x="468313" y="2204864"/>
            <a:ext cx="8229600"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Tx/>
              <a:buNone/>
            </a:pPr>
            <a:endParaRPr lang="de-AT"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04664"/>
            <a:ext cx="49022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5268607"/>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Logo Wendepunk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6502400"/>
            <a:ext cx="41148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95536" y="1124744"/>
            <a:ext cx="8229600" cy="1143000"/>
          </a:xfrm>
        </p:spPr>
        <p:txBody>
          <a:bodyPr>
            <a:normAutofit/>
          </a:bodyPr>
          <a:lstStyle/>
          <a:p>
            <a:r>
              <a:rPr lang="de-DE" sz="2400" b="1" dirty="0">
                <a:solidFill>
                  <a:schemeClr val="accent6">
                    <a:lumMod val="75000"/>
                  </a:schemeClr>
                </a:solidFill>
                <a:cs typeface="Arial" pitchFamily="34" charset="0"/>
              </a:rPr>
              <a:t>Einstweilige Verfügung nach § 382e EO</a:t>
            </a:r>
            <a:br>
              <a:rPr lang="de-DE" sz="2400" b="1" dirty="0">
                <a:solidFill>
                  <a:schemeClr val="accent6">
                    <a:lumMod val="75000"/>
                  </a:schemeClr>
                </a:solidFill>
                <a:cs typeface="Arial" pitchFamily="34" charset="0"/>
              </a:rPr>
            </a:br>
            <a:r>
              <a:rPr lang="de-DE" sz="2400" b="1" dirty="0">
                <a:cs typeface="Arial" pitchFamily="34" charset="0"/>
              </a:rPr>
              <a:t>Allgemeiner Schutz vor Gewalt</a:t>
            </a:r>
            <a:endParaRPr lang="de-AT" sz="2400" dirty="0">
              <a:cs typeface="Arial" pitchFamily="34" charset="0"/>
            </a:endParaRPr>
          </a:p>
        </p:txBody>
      </p:sp>
      <p:sp>
        <p:nvSpPr>
          <p:cNvPr id="5127" name="Fußzeilenplatzhalter 1"/>
          <p:cNvSpPr>
            <a:spLocks noGrp="1"/>
          </p:cNvSpPr>
          <p:nvPr>
            <p:ph type="ftr" sz="quarter" idx="11"/>
          </p:nvPr>
        </p:nvSpPr>
        <p:spPr>
          <a:noFill/>
        </p:spPr>
        <p:txBody>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hangingPunct="1"/>
            <a:endParaRPr lang="de-AT" sz="1200" dirty="0"/>
          </a:p>
        </p:txBody>
      </p:sp>
      <p:sp>
        <p:nvSpPr>
          <p:cNvPr id="8" name="Rechteck 3"/>
          <p:cNvSpPr>
            <a:spLocks noGrp="1" noChangeArrowheads="1"/>
          </p:cNvSpPr>
          <p:nvPr>
            <p:ph idx="1"/>
          </p:nvPr>
        </p:nvSpPr>
        <p:spPr>
          <a:xfrm>
            <a:off x="457200" y="2276872"/>
            <a:ext cx="8229600" cy="3888432"/>
          </a:xfrm>
        </p:spPr>
        <p:txBody>
          <a:bodyPr>
            <a:noAutofit/>
          </a:bodyPr>
          <a:lstStyle/>
          <a:p>
            <a:pPr eaLnBrk="1" hangingPunct="1">
              <a:lnSpc>
                <a:spcPct val="80000"/>
              </a:lnSpc>
            </a:pPr>
            <a:r>
              <a:rPr lang="de-AT" sz="2400" b="1" dirty="0">
                <a:cs typeface="Arial" pitchFamily="34" charset="0"/>
              </a:rPr>
              <a:t>keine Einschränkung </a:t>
            </a:r>
            <a:r>
              <a:rPr lang="de-AT" sz="2400" dirty="0">
                <a:cs typeface="Arial" pitchFamily="34" charset="0"/>
              </a:rPr>
              <a:t>auf </a:t>
            </a:r>
            <a:r>
              <a:rPr lang="de-AT" sz="2400" b="1" dirty="0">
                <a:cs typeface="Arial" pitchFamily="34" charset="0"/>
              </a:rPr>
              <a:t>nahe Angehörige </a:t>
            </a:r>
            <a:r>
              <a:rPr lang="de-AT" sz="2400" dirty="0">
                <a:cs typeface="Arial" pitchFamily="34" charset="0"/>
              </a:rPr>
              <a:t>oder vorheriges </a:t>
            </a:r>
            <a:r>
              <a:rPr lang="de-AT" sz="2400" b="1" dirty="0">
                <a:cs typeface="Arial" pitchFamily="34" charset="0"/>
              </a:rPr>
              <a:t>Zusammenleben</a:t>
            </a:r>
          </a:p>
          <a:p>
            <a:pPr eaLnBrk="1" hangingPunct="1">
              <a:lnSpc>
                <a:spcPct val="80000"/>
              </a:lnSpc>
              <a:buFontTx/>
              <a:buNone/>
            </a:pPr>
            <a:endParaRPr lang="de-AT" sz="1200" dirty="0">
              <a:cs typeface="Arial" pitchFamily="34" charset="0"/>
            </a:endParaRPr>
          </a:p>
          <a:p>
            <a:pPr eaLnBrk="1" hangingPunct="1">
              <a:lnSpc>
                <a:spcPct val="80000"/>
              </a:lnSpc>
            </a:pPr>
            <a:r>
              <a:rPr lang="de-AT" sz="2400" dirty="0">
                <a:cs typeface="Arial" pitchFamily="34" charset="0"/>
              </a:rPr>
              <a:t>Verbot des Aufenthaltes, des Zusammentreffens und der Kontaktaufnahme</a:t>
            </a:r>
          </a:p>
          <a:p>
            <a:pPr eaLnBrk="1" hangingPunct="1">
              <a:lnSpc>
                <a:spcPct val="80000"/>
              </a:lnSpc>
              <a:buFontTx/>
              <a:buNone/>
            </a:pPr>
            <a:endParaRPr lang="de-AT" sz="1200" dirty="0">
              <a:cs typeface="Arial" pitchFamily="34" charset="0"/>
            </a:endParaRPr>
          </a:p>
          <a:p>
            <a:pPr eaLnBrk="1" hangingPunct="1">
              <a:lnSpc>
                <a:spcPct val="80000"/>
              </a:lnSpc>
            </a:pPr>
            <a:r>
              <a:rPr lang="de-AT" sz="2400" dirty="0">
                <a:cs typeface="Arial" pitchFamily="34" charset="0"/>
              </a:rPr>
              <a:t>Unzumutbarkeit des Zusammen</a:t>
            </a:r>
            <a:r>
              <a:rPr lang="de-AT" sz="2400" u="sng" dirty="0">
                <a:cs typeface="Arial" pitchFamily="34" charset="0"/>
              </a:rPr>
              <a:t>treffens</a:t>
            </a:r>
          </a:p>
          <a:p>
            <a:pPr eaLnBrk="1" hangingPunct="1">
              <a:lnSpc>
                <a:spcPct val="80000"/>
              </a:lnSpc>
              <a:buFontTx/>
              <a:buNone/>
            </a:pPr>
            <a:endParaRPr lang="de-AT" sz="1200" dirty="0">
              <a:cs typeface="Arial" pitchFamily="34" charset="0"/>
            </a:endParaRPr>
          </a:p>
          <a:p>
            <a:pPr eaLnBrk="1" hangingPunct="1">
              <a:lnSpc>
                <a:spcPct val="80000"/>
              </a:lnSpc>
            </a:pPr>
            <a:r>
              <a:rPr lang="de-AT" sz="2400" dirty="0">
                <a:cs typeface="Arial" pitchFamily="34" charset="0"/>
              </a:rPr>
              <a:t>Schutzdauer </a:t>
            </a:r>
            <a:r>
              <a:rPr lang="de-AT" sz="2400" b="1" dirty="0">
                <a:cs typeface="Arial" pitchFamily="34" charset="0"/>
              </a:rPr>
              <a:t>bis zu einem Jahr </a:t>
            </a:r>
          </a:p>
          <a:p>
            <a:pPr eaLnBrk="1" hangingPunct="1">
              <a:lnSpc>
                <a:spcPct val="80000"/>
              </a:lnSpc>
              <a:buFontTx/>
              <a:buNone/>
            </a:pPr>
            <a:endParaRPr lang="de-AT" sz="1200" dirty="0">
              <a:cs typeface="Arial" pitchFamily="34" charset="0"/>
            </a:endParaRPr>
          </a:p>
          <a:p>
            <a:pPr eaLnBrk="1" hangingPunct="1">
              <a:lnSpc>
                <a:spcPct val="80000"/>
              </a:lnSpc>
            </a:pPr>
            <a:r>
              <a:rPr lang="de-DE" sz="2400" b="1" dirty="0">
                <a:cs typeface="Arial" pitchFamily="34" charset="0"/>
              </a:rPr>
              <a:t>Verlängerungsoption bei Verstoß </a:t>
            </a:r>
            <a:r>
              <a:rPr lang="de-DE" sz="2400" dirty="0">
                <a:cs typeface="Arial" pitchFamily="34" charset="0"/>
              </a:rPr>
              <a:t>gegen die EV</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0900" y="404664"/>
            <a:ext cx="49022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2985169"/>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Logo Wendepunk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6502400"/>
            <a:ext cx="41148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95536" y="1124744"/>
            <a:ext cx="8229600" cy="1143000"/>
          </a:xfrm>
        </p:spPr>
        <p:txBody>
          <a:bodyPr>
            <a:normAutofit/>
          </a:bodyPr>
          <a:lstStyle/>
          <a:p>
            <a:r>
              <a:rPr lang="de-DE" sz="2400" b="1" dirty="0">
                <a:solidFill>
                  <a:schemeClr val="accent6">
                    <a:lumMod val="75000"/>
                  </a:schemeClr>
                </a:solidFill>
                <a:cs typeface="Arial" pitchFamily="34" charset="0"/>
              </a:rPr>
              <a:t>Einstweilige Verfügung nach § 382g EO</a:t>
            </a:r>
            <a:br>
              <a:rPr lang="de-DE" sz="2400" b="1" dirty="0">
                <a:solidFill>
                  <a:schemeClr val="accent6">
                    <a:lumMod val="75000"/>
                  </a:schemeClr>
                </a:solidFill>
                <a:cs typeface="Arial" pitchFamily="34" charset="0"/>
              </a:rPr>
            </a:br>
            <a:r>
              <a:rPr lang="de-DE" sz="2400" b="1" dirty="0">
                <a:cs typeface="Arial" pitchFamily="34" charset="0"/>
              </a:rPr>
              <a:t>Schutz vor Stalking</a:t>
            </a:r>
            <a:endParaRPr lang="de-AT" sz="2400" dirty="0">
              <a:cs typeface="Arial" pitchFamily="34" charset="0"/>
            </a:endParaRPr>
          </a:p>
        </p:txBody>
      </p:sp>
      <p:sp>
        <p:nvSpPr>
          <p:cNvPr id="8" name="Rechteck 3"/>
          <p:cNvSpPr>
            <a:spLocks noGrp="1" noChangeArrowheads="1"/>
          </p:cNvSpPr>
          <p:nvPr>
            <p:ph idx="1"/>
          </p:nvPr>
        </p:nvSpPr>
        <p:spPr>
          <a:xfrm>
            <a:off x="467544" y="2708920"/>
            <a:ext cx="8229600" cy="3888432"/>
          </a:xfrm>
        </p:spPr>
        <p:txBody>
          <a:bodyPr>
            <a:normAutofit/>
          </a:bodyPr>
          <a:lstStyle/>
          <a:p>
            <a:pPr>
              <a:lnSpc>
                <a:spcPct val="80000"/>
              </a:lnSpc>
            </a:pPr>
            <a:r>
              <a:rPr lang="de-AT" sz="2400" dirty="0">
                <a:latin typeface="+mj-lt"/>
                <a:cs typeface="Arial" pitchFamily="34" charset="0"/>
              </a:rPr>
              <a:t>Verbot des Aufenthaltes, des Zusammentreffens und der Kontaktaufnahme (auch durch Dritte)</a:t>
            </a:r>
          </a:p>
          <a:p>
            <a:pPr>
              <a:lnSpc>
                <a:spcPct val="80000"/>
              </a:lnSpc>
              <a:buNone/>
            </a:pPr>
            <a:endParaRPr lang="de-AT" sz="1200" dirty="0">
              <a:latin typeface="+mj-lt"/>
              <a:cs typeface="Arial" pitchFamily="34" charset="0"/>
            </a:endParaRPr>
          </a:p>
          <a:p>
            <a:pPr>
              <a:lnSpc>
                <a:spcPct val="80000"/>
              </a:lnSpc>
            </a:pPr>
            <a:r>
              <a:rPr lang="de-AT" sz="2400" dirty="0">
                <a:latin typeface="+mj-lt"/>
                <a:cs typeface="Arial" pitchFamily="34" charset="0"/>
              </a:rPr>
              <a:t>Schutzdauer bis zu einem Jahr </a:t>
            </a:r>
          </a:p>
          <a:p>
            <a:pPr>
              <a:lnSpc>
                <a:spcPct val="80000"/>
              </a:lnSpc>
              <a:buNone/>
            </a:pPr>
            <a:endParaRPr lang="de-AT" sz="1200" dirty="0">
              <a:latin typeface="+mj-lt"/>
              <a:cs typeface="Arial" pitchFamily="34" charset="0"/>
            </a:endParaRPr>
          </a:p>
          <a:p>
            <a:pPr>
              <a:lnSpc>
                <a:spcPct val="80000"/>
              </a:lnSpc>
            </a:pPr>
            <a:r>
              <a:rPr lang="de-DE" sz="2400" dirty="0">
                <a:latin typeface="+mj-lt"/>
                <a:cs typeface="Arial" pitchFamily="34" charset="0"/>
              </a:rPr>
              <a:t>Verlängerungsoption bei Verstoß gegen die EV</a:t>
            </a:r>
          </a:p>
          <a:p>
            <a:pPr>
              <a:lnSpc>
                <a:spcPct val="80000"/>
              </a:lnSpc>
              <a:buNone/>
            </a:pPr>
            <a:endParaRPr lang="de-DE" sz="2400" dirty="0">
              <a:latin typeface="+mj-lt"/>
              <a:cs typeface="Arial" pitchFamily="34" charset="0"/>
            </a:endParaRPr>
          </a:p>
          <a:p>
            <a:pPr algn="ctr">
              <a:lnSpc>
                <a:spcPct val="80000"/>
              </a:lnSpc>
              <a:buNone/>
            </a:pPr>
            <a:r>
              <a:rPr lang="de-DE" sz="2400" dirty="0">
                <a:latin typeface="+mj-lt"/>
                <a:cs typeface="Arial" pitchFamily="34" charset="0"/>
              </a:rPr>
              <a:t>	</a:t>
            </a:r>
            <a:r>
              <a:rPr lang="de-DE" sz="2400" b="1" dirty="0">
                <a:latin typeface="+mj-lt"/>
                <a:cs typeface="Arial" pitchFamily="34" charset="0"/>
              </a:rPr>
              <a:t>! Hier geht es nicht um Gewalt/körperliche Integrität sondern um die Privatsphäre!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5809" y="404664"/>
            <a:ext cx="49022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750520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620712" y="1268760"/>
            <a:ext cx="7902575" cy="1082675"/>
          </a:xfrm>
        </p:spPr>
        <p:txBody>
          <a:bodyPr>
            <a:normAutofit/>
          </a:bodyPr>
          <a:lstStyle/>
          <a:p>
            <a:r>
              <a:rPr lang="de-AT" altLang="de-DE" sz="3400" b="1" dirty="0">
                <a:solidFill>
                  <a:schemeClr val="accent6">
                    <a:lumMod val="75000"/>
                  </a:schemeClr>
                </a:solidFill>
              </a:rPr>
              <a:t>Gewaltformen</a:t>
            </a:r>
          </a:p>
        </p:txBody>
      </p:sp>
      <p:sp>
        <p:nvSpPr>
          <p:cNvPr id="11267" name="Inhaltsplatzhalter 2"/>
          <p:cNvSpPr>
            <a:spLocks noGrp="1"/>
          </p:cNvSpPr>
          <p:nvPr>
            <p:ph idx="1"/>
          </p:nvPr>
        </p:nvSpPr>
        <p:spPr>
          <a:xfrm>
            <a:off x="620712" y="2478562"/>
            <a:ext cx="8229600" cy="3117850"/>
          </a:xfrm>
        </p:spPr>
        <p:txBody>
          <a:bodyPr/>
          <a:lstStyle/>
          <a:p>
            <a:r>
              <a:rPr lang="de-AT" altLang="de-DE" sz="2400" dirty="0"/>
              <a:t>Körperliche Gewalt 	</a:t>
            </a:r>
            <a:r>
              <a:rPr lang="de-AT" altLang="de-DE" sz="2400" dirty="0">
                <a:solidFill>
                  <a:schemeClr val="accent6">
                    <a:lumMod val="75000"/>
                  </a:schemeClr>
                </a:solidFill>
                <a:sym typeface="Wingdings" pitchFamily="2" charset="2"/>
              </a:rPr>
              <a:t></a:t>
            </a:r>
            <a:r>
              <a:rPr lang="de-AT" altLang="de-DE" sz="2400" dirty="0">
                <a:sym typeface="Wingdings" pitchFamily="2" charset="2"/>
              </a:rPr>
              <a:t> 	Körper</a:t>
            </a:r>
            <a:endParaRPr lang="de-AT" altLang="de-DE" sz="2400" dirty="0"/>
          </a:p>
          <a:p>
            <a:r>
              <a:rPr lang="de-AT" altLang="de-DE" sz="2400" dirty="0"/>
              <a:t>Sexuelle Gewalt 		</a:t>
            </a:r>
            <a:r>
              <a:rPr lang="de-AT" altLang="de-DE" sz="2400" dirty="0">
                <a:solidFill>
                  <a:schemeClr val="accent6">
                    <a:lumMod val="75000"/>
                  </a:schemeClr>
                </a:solidFill>
                <a:sym typeface="Wingdings" pitchFamily="2" charset="2"/>
              </a:rPr>
              <a:t></a:t>
            </a:r>
            <a:r>
              <a:rPr lang="de-AT" altLang="de-DE" sz="2400" dirty="0">
                <a:sym typeface="Wingdings" pitchFamily="2" charset="2"/>
              </a:rPr>
              <a:t> 	Sexualität</a:t>
            </a:r>
            <a:endParaRPr lang="de-AT" altLang="de-DE" sz="2400" dirty="0"/>
          </a:p>
          <a:p>
            <a:r>
              <a:rPr lang="de-AT" altLang="de-DE" sz="2400" dirty="0"/>
              <a:t>Psychische Gewalt 		</a:t>
            </a:r>
            <a:r>
              <a:rPr lang="de-AT" altLang="de-DE" sz="2400" dirty="0">
                <a:solidFill>
                  <a:schemeClr val="accent6">
                    <a:lumMod val="75000"/>
                  </a:schemeClr>
                </a:solidFill>
                <a:sym typeface="Wingdings" pitchFamily="2" charset="2"/>
              </a:rPr>
              <a:t></a:t>
            </a:r>
            <a:r>
              <a:rPr lang="de-AT" altLang="de-DE" sz="2400" dirty="0">
                <a:sym typeface="Wingdings" pitchFamily="2" charset="2"/>
              </a:rPr>
              <a:t> 	Seele</a:t>
            </a:r>
            <a:endParaRPr lang="de-AT" altLang="de-DE" sz="2400" dirty="0"/>
          </a:p>
          <a:p>
            <a:r>
              <a:rPr lang="de-AT" altLang="de-DE" sz="2400" dirty="0"/>
              <a:t>Soziale Gewalt 		</a:t>
            </a:r>
            <a:r>
              <a:rPr lang="de-AT" altLang="de-DE" sz="2400" dirty="0">
                <a:solidFill>
                  <a:schemeClr val="accent6">
                    <a:lumMod val="75000"/>
                  </a:schemeClr>
                </a:solidFill>
                <a:sym typeface="Wingdings" pitchFamily="2" charset="2"/>
              </a:rPr>
              <a:t></a:t>
            </a:r>
            <a:r>
              <a:rPr lang="de-AT" altLang="de-DE" sz="2400" dirty="0">
                <a:sym typeface="Wingdings" pitchFamily="2" charset="2"/>
              </a:rPr>
              <a:t> 	Beziehungen</a:t>
            </a:r>
            <a:endParaRPr lang="de-AT" altLang="de-DE" sz="2400" dirty="0"/>
          </a:p>
          <a:p>
            <a:r>
              <a:rPr lang="de-AT" altLang="de-DE" sz="2400" dirty="0"/>
              <a:t>Ökonomische Gewalt 	</a:t>
            </a:r>
            <a:r>
              <a:rPr lang="de-AT" altLang="de-DE" sz="2400" dirty="0">
                <a:solidFill>
                  <a:schemeClr val="accent6">
                    <a:lumMod val="75000"/>
                  </a:schemeClr>
                </a:solidFill>
                <a:sym typeface="Wingdings" pitchFamily="2" charset="2"/>
              </a:rPr>
              <a:t></a:t>
            </a:r>
            <a:r>
              <a:rPr lang="de-AT" altLang="de-DE" sz="2400" dirty="0">
                <a:sym typeface="Wingdings" pitchFamily="2" charset="2"/>
              </a:rPr>
              <a:t> 	Geld</a:t>
            </a:r>
            <a:endParaRPr lang="de-AT" altLang="de-DE" sz="2400" dirty="0"/>
          </a:p>
          <a:p>
            <a:r>
              <a:rPr lang="de-AT" altLang="de-DE" sz="2400" dirty="0"/>
              <a:t>Strukturelle Gewalt 	</a:t>
            </a:r>
            <a:r>
              <a:rPr lang="de-AT" altLang="de-DE" sz="2400" dirty="0">
                <a:solidFill>
                  <a:schemeClr val="accent6">
                    <a:lumMod val="75000"/>
                  </a:schemeClr>
                </a:solidFill>
                <a:sym typeface="Wingdings" pitchFamily="2" charset="2"/>
              </a:rPr>
              <a:t></a:t>
            </a:r>
            <a:r>
              <a:rPr lang="de-AT" altLang="de-DE" sz="2400" dirty="0">
                <a:sym typeface="Wingdings" pitchFamily="2" charset="2"/>
              </a:rPr>
              <a:t>	 in der Gesellschaft</a:t>
            </a:r>
            <a:endParaRPr lang="de-AT" altLang="de-DE" sz="2400" dirty="0"/>
          </a:p>
        </p:txBody>
      </p:sp>
    </p:spTree>
    <p:extLst>
      <p:ext uri="{BB962C8B-B14F-4D97-AF65-F5344CB8AC3E}">
        <p14:creationId xmlns:p14="http://schemas.microsoft.com/office/powerpoint/2010/main" val="2576323592"/>
      </p:ext>
    </p:extLst>
  </p:cSld>
  <p:clrMapOvr>
    <a:masterClrMapping/>
  </p:clrMapOvr>
  <p:transition spd="slow" advTm="15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DA2AF4C-2646-4D05-83CE-CC310A073F69}"/>
              </a:ext>
            </a:extLst>
          </p:cNvPr>
          <p:cNvSpPr>
            <a:spLocks noGrp="1"/>
          </p:cNvSpPr>
          <p:nvPr>
            <p:ph type="title"/>
          </p:nvPr>
        </p:nvSpPr>
        <p:spPr/>
        <p:txBody>
          <a:bodyPr>
            <a:normAutofit/>
          </a:bodyPr>
          <a:lstStyle/>
          <a:p>
            <a:r>
              <a:rPr lang="de-AT" sz="3200" b="1" dirty="0">
                <a:solidFill>
                  <a:schemeClr val="accent6">
                    <a:lumMod val="75000"/>
                  </a:schemeClr>
                </a:solidFill>
              </a:rPr>
              <a:t>Gesetze (Beispiele)</a:t>
            </a:r>
          </a:p>
        </p:txBody>
      </p:sp>
      <p:sp>
        <p:nvSpPr>
          <p:cNvPr id="3" name="Inhaltsplatzhalter 2">
            <a:extLst>
              <a:ext uri="{FF2B5EF4-FFF2-40B4-BE49-F238E27FC236}">
                <a16:creationId xmlns="" xmlns:a16="http://schemas.microsoft.com/office/drawing/2014/main" id="{CE933A61-9CA4-4240-940A-0E09F4ECB7DE}"/>
              </a:ext>
            </a:extLst>
          </p:cNvPr>
          <p:cNvSpPr>
            <a:spLocks noGrp="1"/>
          </p:cNvSpPr>
          <p:nvPr>
            <p:ph idx="1"/>
          </p:nvPr>
        </p:nvSpPr>
        <p:spPr/>
        <p:txBody>
          <a:bodyPr>
            <a:normAutofit lnSpcReduction="10000"/>
          </a:bodyPr>
          <a:lstStyle/>
          <a:p>
            <a:r>
              <a:rPr lang="de-AT" sz="2400" dirty="0"/>
              <a:t>§ 99 StGB Freiheitsentziehung</a:t>
            </a:r>
          </a:p>
          <a:p>
            <a:r>
              <a:rPr lang="de-AT" sz="2400" dirty="0"/>
              <a:t>§ 105 StGB Nötigung</a:t>
            </a:r>
          </a:p>
          <a:p>
            <a:r>
              <a:rPr lang="de-AT" sz="2400" dirty="0"/>
              <a:t>§ 106a StGB Zwangsheirat</a:t>
            </a:r>
          </a:p>
          <a:p>
            <a:r>
              <a:rPr lang="de-AT" sz="2400" dirty="0"/>
              <a:t>§ 107 StGB Gefährliche Drohung</a:t>
            </a:r>
          </a:p>
          <a:p>
            <a:r>
              <a:rPr lang="de-AT" sz="2400" dirty="0"/>
              <a:t>§ 107a StGB „Stalking“</a:t>
            </a:r>
          </a:p>
          <a:p>
            <a:r>
              <a:rPr lang="de-AT" sz="2400" dirty="0"/>
              <a:t>§ 107b StGB (</a:t>
            </a:r>
            <a:r>
              <a:rPr lang="de-AT" sz="2400" dirty="0" err="1"/>
              <a:t>forgesetzte</a:t>
            </a:r>
            <a:r>
              <a:rPr lang="de-AT" sz="2400" dirty="0"/>
              <a:t> Gewalt)</a:t>
            </a:r>
          </a:p>
          <a:p>
            <a:r>
              <a:rPr lang="de-AT" sz="2400" dirty="0"/>
              <a:t>§ 107c StGB „</a:t>
            </a:r>
            <a:r>
              <a:rPr lang="de-AT" sz="2400" dirty="0" err="1"/>
              <a:t>Cyber</a:t>
            </a:r>
            <a:r>
              <a:rPr lang="de-AT" sz="2400" dirty="0"/>
              <a:t> Mobbing“</a:t>
            </a:r>
          </a:p>
          <a:p>
            <a:r>
              <a:rPr lang="de-AT" sz="2400" dirty="0"/>
              <a:t>§ 206 StGB Schwerer sexueller </a:t>
            </a:r>
            <a:r>
              <a:rPr lang="de-AT" sz="2400" dirty="0" err="1"/>
              <a:t>Mißbrauch</a:t>
            </a:r>
            <a:r>
              <a:rPr lang="de-AT" sz="2400" dirty="0"/>
              <a:t> von Unmündigen</a:t>
            </a:r>
          </a:p>
          <a:p>
            <a:r>
              <a:rPr lang="de-AT" sz="2400" dirty="0"/>
              <a:t>§ 207 StGB Sexueller </a:t>
            </a:r>
            <a:r>
              <a:rPr lang="de-AT" sz="2400" dirty="0" err="1"/>
              <a:t>Mißbrauch</a:t>
            </a:r>
            <a:r>
              <a:rPr lang="de-AT" sz="2400" dirty="0"/>
              <a:t> von Unmündigen</a:t>
            </a:r>
          </a:p>
          <a:p>
            <a:r>
              <a:rPr lang="de-AT" sz="2400" dirty="0"/>
              <a:t>§ 218 StGB Sexuelle Belästigung und öffentliche geschlechtliche Handlungen</a:t>
            </a:r>
          </a:p>
          <a:p>
            <a:endParaRPr lang="de-AT" sz="2800" b="1" dirty="0"/>
          </a:p>
          <a:p>
            <a:endParaRPr lang="de-AT" b="1" dirty="0"/>
          </a:p>
          <a:p>
            <a:endParaRPr lang="de-AT" b="1" dirty="0"/>
          </a:p>
          <a:p>
            <a:endParaRPr lang="de-AT" b="1" dirty="0"/>
          </a:p>
          <a:p>
            <a:endParaRPr lang="de-AT" b="1" dirty="0"/>
          </a:p>
          <a:p>
            <a:pPr marL="0" indent="0">
              <a:buNone/>
            </a:pPr>
            <a:endParaRPr lang="de-AT" b="1" dirty="0"/>
          </a:p>
          <a:p>
            <a:endParaRPr lang="de-AT" dirty="0"/>
          </a:p>
        </p:txBody>
      </p:sp>
    </p:spTree>
    <p:extLst>
      <p:ext uri="{BB962C8B-B14F-4D97-AF65-F5344CB8AC3E}">
        <p14:creationId xmlns:p14="http://schemas.microsoft.com/office/powerpoint/2010/main" val="4108491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a:xfrm>
            <a:off x="457200" y="783368"/>
            <a:ext cx="8229600" cy="1143000"/>
          </a:xfrm>
        </p:spPr>
        <p:txBody>
          <a:bodyPr>
            <a:normAutofit/>
          </a:bodyPr>
          <a:lstStyle/>
          <a:p>
            <a:r>
              <a:rPr lang="de-AT" altLang="de-DE" sz="3400" b="1" dirty="0">
                <a:solidFill>
                  <a:schemeClr val="accent6">
                    <a:lumMod val="75000"/>
                  </a:schemeClr>
                </a:solidFill>
              </a:rPr>
              <a:t>Unterstützungseinrichtungen</a:t>
            </a:r>
          </a:p>
        </p:txBody>
      </p:sp>
      <p:sp>
        <p:nvSpPr>
          <p:cNvPr id="37891" name="Inhaltsplatzhalter 2"/>
          <p:cNvSpPr>
            <a:spLocks noGrp="1"/>
          </p:cNvSpPr>
          <p:nvPr>
            <p:ph idx="1"/>
          </p:nvPr>
        </p:nvSpPr>
        <p:spPr>
          <a:xfrm>
            <a:off x="467544" y="2060848"/>
            <a:ext cx="8229600" cy="4104456"/>
          </a:xfrm>
        </p:spPr>
        <p:txBody>
          <a:bodyPr>
            <a:normAutofit fontScale="85000" lnSpcReduction="20000"/>
          </a:bodyPr>
          <a:lstStyle/>
          <a:p>
            <a:pPr>
              <a:spcAft>
                <a:spcPts val="1800"/>
              </a:spcAft>
            </a:pPr>
            <a:r>
              <a:rPr lang="de-AT" altLang="de-DE" sz="2800" b="1" dirty="0" err="1">
                <a:solidFill>
                  <a:schemeClr val="accent6">
                    <a:lumMod val="75000"/>
                  </a:schemeClr>
                </a:solidFill>
              </a:rPr>
              <a:t>Frauenhelpline</a:t>
            </a:r>
            <a:r>
              <a:rPr lang="de-AT" altLang="de-DE" sz="2800" b="1" dirty="0">
                <a:solidFill>
                  <a:schemeClr val="accent6">
                    <a:lumMod val="75000"/>
                  </a:schemeClr>
                </a:solidFill>
              </a:rPr>
              <a:t> gegen Gewalt </a:t>
            </a:r>
            <a:br>
              <a:rPr lang="de-AT" altLang="de-DE" sz="2800" b="1" dirty="0">
                <a:solidFill>
                  <a:schemeClr val="accent6">
                    <a:lumMod val="75000"/>
                  </a:schemeClr>
                </a:solidFill>
              </a:rPr>
            </a:br>
            <a:r>
              <a:rPr lang="de-AT" altLang="de-DE" sz="2500" b="1" dirty="0">
                <a:solidFill>
                  <a:schemeClr val="accent6">
                    <a:lumMod val="75000"/>
                  </a:schemeClr>
                </a:solidFill>
              </a:rPr>
              <a:t>0800 / 222 555</a:t>
            </a:r>
            <a:r>
              <a:rPr lang="de-AT" altLang="de-DE" sz="2500" dirty="0"/>
              <a:t>; </a:t>
            </a:r>
            <a:r>
              <a:rPr lang="de-AT" altLang="de-DE" sz="2500" dirty="0">
                <a:hlinkClick r:id="rId2"/>
              </a:rPr>
              <a:t>ww.frauenhelpline.at</a:t>
            </a:r>
            <a:r>
              <a:rPr lang="de-AT" altLang="de-DE" sz="2800" b="1" dirty="0">
                <a:solidFill>
                  <a:srgbClr val="C00000"/>
                </a:solidFill>
              </a:rPr>
              <a:t/>
            </a:r>
            <a:br>
              <a:rPr lang="de-AT" altLang="de-DE" sz="2800" b="1" dirty="0">
                <a:solidFill>
                  <a:srgbClr val="C00000"/>
                </a:solidFill>
              </a:rPr>
            </a:br>
            <a:r>
              <a:rPr lang="de-AT" altLang="de-DE" sz="2500" dirty="0"/>
              <a:t>Kostenlos, anonym, rund um die Uhr erreichbar.</a:t>
            </a:r>
            <a:endParaRPr lang="de-AT" altLang="de-DE" sz="2500" b="1" dirty="0">
              <a:solidFill>
                <a:srgbClr val="C00000"/>
              </a:solidFill>
            </a:endParaRPr>
          </a:p>
          <a:p>
            <a:pPr>
              <a:spcBef>
                <a:spcPct val="0"/>
              </a:spcBef>
              <a:spcAft>
                <a:spcPts val="1800"/>
              </a:spcAft>
            </a:pPr>
            <a:r>
              <a:rPr lang="de-AT" altLang="de-DE" sz="2800" b="1" dirty="0">
                <a:solidFill>
                  <a:schemeClr val="accent6">
                    <a:lumMod val="75000"/>
                  </a:schemeClr>
                </a:solidFill>
              </a:rPr>
              <a:t>Frauenberatungsstellen / Frauenhäuser / Gewaltschutzzentrum</a:t>
            </a:r>
            <a:r>
              <a:rPr lang="de-AT" altLang="de-DE" dirty="0"/>
              <a:t/>
            </a:r>
            <a:br>
              <a:rPr lang="de-AT" altLang="de-DE" dirty="0"/>
            </a:br>
            <a:r>
              <a:rPr lang="de-AT" altLang="de-DE" sz="2500" dirty="0">
                <a:hlinkClick r:id="rId3"/>
              </a:rPr>
              <a:t>www.frauenberatung-noe.at</a:t>
            </a:r>
            <a:r>
              <a:rPr lang="de-AT" altLang="de-DE" sz="2500" dirty="0"/>
              <a:t/>
            </a:r>
            <a:br>
              <a:rPr lang="de-AT" altLang="de-DE" sz="2500" dirty="0"/>
            </a:br>
            <a:r>
              <a:rPr lang="de-AT" altLang="de-DE" sz="2500" dirty="0"/>
              <a:t>Auflistung aller Einrichtungen in NÖ</a:t>
            </a:r>
          </a:p>
          <a:p>
            <a:pPr>
              <a:spcBef>
                <a:spcPct val="0"/>
              </a:spcBef>
              <a:spcAft>
                <a:spcPts val="1800"/>
              </a:spcAft>
            </a:pPr>
            <a:r>
              <a:rPr lang="de-AT" altLang="de-DE" sz="2800" b="1" dirty="0" smtClean="0">
                <a:solidFill>
                  <a:schemeClr val="accent6">
                    <a:lumMod val="75000"/>
                  </a:schemeClr>
                </a:solidFill>
              </a:rPr>
              <a:t>Polizei</a:t>
            </a:r>
          </a:p>
          <a:p>
            <a:pPr>
              <a:spcBef>
                <a:spcPct val="0"/>
              </a:spcBef>
              <a:spcAft>
                <a:spcPts val="1800"/>
              </a:spcAft>
            </a:pPr>
            <a:r>
              <a:rPr lang="de-AT" altLang="de-DE" sz="2800" b="1" dirty="0" smtClean="0">
                <a:solidFill>
                  <a:schemeClr val="accent6">
                    <a:lumMod val="75000"/>
                  </a:schemeClr>
                </a:solidFill>
              </a:rPr>
              <a:t>Rat auf Draht 147</a:t>
            </a:r>
            <a:br>
              <a:rPr lang="de-AT" altLang="de-DE" sz="2800" b="1" dirty="0" smtClean="0">
                <a:solidFill>
                  <a:schemeClr val="accent6">
                    <a:lumMod val="75000"/>
                  </a:schemeClr>
                </a:solidFill>
              </a:rPr>
            </a:br>
            <a:r>
              <a:rPr lang="de-AT" sz="2500" dirty="0" smtClean="0"/>
              <a:t>Beratung </a:t>
            </a:r>
            <a:r>
              <a:rPr lang="de-AT" sz="2500" dirty="0"/>
              <a:t>für Kinder und Jugendliche</a:t>
            </a:r>
            <a:br>
              <a:rPr lang="de-AT" sz="2500" dirty="0"/>
            </a:br>
            <a:r>
              <a:rPr lang="de-AT" sz="2500" dirty="0"/>
              <a:t>jederzeit - anonym - kostenlos</a:t>
            </a:r>
          </a:p>
          <a:p>
            <a:pPr>
              <a:spcBef>
                <a:spcPct val="0"/>
              </a:spcBef>
              <a:spcAft>
                <a:spcPts val="1800"/>
              </a:spcAft>
            </a:pPr>
            <a:endParaRPr lang="de-AT" altLang="de-DE" sz="2800" b="1" dirty="0" smtClean="0">
              <a:solidFill>
                <a:schemeClr val="accent6">
                  <a:lumMod val="75000"/>
                </a:schemeClr>
              </a:solidFill>
            </a:endParaRPr>
          </a:p>
          <a:p>
            <a:pPr>
              <a:spcBef>
                <a:spcPct val="0"/>
              </a:spcBef>
              <a:spcAft>
                <a:spcPts val="1800"/>
              </a:spcAft>
            </a:pPr>
            <a:endParaRPr lang="de-AT" altLang="de-DE" sz="2500" dirty="0">
              <a:solidFill>
                <a:schemeClr val="accent6">
                  <a:lumMod val="75000"/>
                </a:schemeClr>
              </a:solidFill>
            </a:endParaRPr>
          </a:p>
        </p:txBody>
      </p:sp>
    </p:spTree>
    <p:extLst>
      <p:ext uri="{BB962C8B-B14F-4D97-AF65-F5344CB8AC3E}">
        <p14:creationId xmlns:p14="http://schemas.microsoft.com/office/powerpoint/2010/main" val="3092918372"/>
      </p:ext>
    </p:extLst>
  </p:cSld>
  <p:clrMapOvr>
    <a:masterClrMapping/>
  </p:clrMapOvr>
  <p:transition spd="slow" advTm="1500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AT" sz="3400" b="1" dirty="0">
                <a:solidFill>
                  <a:schemeClr val="accent6">
                    <a:lumMod val="75000"/>
                  </a:schemeClr>
                </a:solidFill>
              </a:rPr>
              <a:t>Literatur</a:t>
            </a:r>
          </a:p>
        </p:txBody>
      </p:sp>
      <p:sp>
        <p:nvSpPr>
          <p:cNvPr id="6" name="Inhaltsplatzhalter 5"/>
          <p:cNvSpPr>
            <a:spLocks noGrp="1"/>
          </p:cNvSpPr>
          <p:nvPr>
            <p:ph idx="1"/>
          </p:nvPr>
        </p:nvSpPr>
        <p:spPr>
          <a:xfrm>
            <a:off x="467544" y="1340768"/>
            <a:ext cx="8229600" cy="4896544"/>
          </a:xfrm>
        </p:spPr>
        <p:txBody>
          <a:bodyPr>
            <a:normAutofit fontScale="47500" lnSpcReduction="20000"/>
          </a:bodyPr>
          <a:lstStyle/>
          <a:p>
            <a:r>
              <a:rPr lang="de-AT" sz="3600" dirty="0">
                <a:hlinkClick r:id="rId2"/>
              </a:rPr>
              <a:t>http://</a:t>
            </a:r>
            <a:r>
              <a:rPr lang="de-AT" sz="3600" dirty="0" smtClean="0">
                <a:hlinkClick r:id="rId2"/>
              </a:rPr>
              <a:t>www.efeu.or.at/seiten/download/Jugendbuecher_Gewalt_EfEU_2021.pdf</a:t>
            </a:r>
            <a:endParaRPr lang="de-AT" sz="3600" dirty="0" smtClean="0"/>
          </a:p>
          <a:p>
            <a:endParaRPr lang="de-AT" sz="1700" dirty="0"/>
          </a:p>
          <a:p>
            <a:r>
              <a:rPr lang="de-AT" sz="3600" dirty="0">
                <a:hlinkClick r:id="rId3"/>
              </a:rPr>
              <a:t>https://</a:t>
            </a:r>
            <a:r>
              <a:rPr lang="de-AT" sz="3600" dirty="0" smtClean="0">
                <a:hlinkClick r:id="rId3"/>
              </a:rPr>
              <a:t>www.gewalt-ist-nie-ok.at/de</a:t>
            </a:r>
            <a:endParaRPr lang="de-AT" sz="3600" dirty="0" smtClean="0"/>
          </a:p>
          <a:p>
            <a:endParaRPr lang="de-AT" sz="1700" dirty="0"/>
          </a:p>
          <a:p>
            <a:r>
              <a:rPr lang="de-AT" sz="3600" dirty="0">
                <a:hlinkClick r:id="rId4"/>
              </a:rPr>
              <a:t>https://</a:t>
            </a:r>
            <a:r>
              <a:rPr lang="de-AT" sz="3600" dirty="0" smtClean="0">
                <a:hlinkClick r:id="rId4"/>
              </a:rPr>
              <a:t>www.gewaltinfo.at/uploads/pdf/news/broschuere-kindeswohlgefaehrdung.pdf</a:t>
            </a:r>
            <a:endParaRPr lang="de-AT" sz="3600" dirty="0" smtClean="0"/>
          </a:p>
          <a:p>
            <a:endParaRPr lang="de-AT" sz="1700" dirty="0"/>
          </a:p>
          <a:p>
            <a:r>
              <a:rPr lang="de-AT" sz="3600" dirty="0">
                <a:hlinkClick r:id="rId5"/>
              </a:rPr>
              <a:t>https://</a:t>
            </a:r>
            <a:r>
              <a:rPr lang="de-AT" sz="3600" dirty="0" smtClean="0">
                <a:hlinkClick r:id="rId5"/>
              </a:rPr>
              <a:t>www.burgenland.at/fileadmin/user_upload/Downloads/Buerger_und_Service/Frauen/Downloads/Land_Burgenland_Gewalt_gegen_Kinder_WEB_251119.pdf</a:t>
            </a:r>
            <a:endParaRPr lang="de-AT" sz="3600" dirty="0" smtClean="0"/>
          </a:p>
          <a:p>
            <a:pPr marL="0" indent="0">
              <a:buNone/>
            </a:pPr>
            <a:endParaRPr lang="de-AT" sz="1700" dirty="0"/>
          </a:p>
          <a:p>
            <a:r>
              <a:rPr lang="de-AT" sz="3600" dirty="0">
                <a:hlinkClick r:id="rId6"/>
              </a:rPr>
              <a:t>https://</a:t>
            </a:r>
            <a:r>
              <a:rPr lang="de-AT" sz="3600" dirty="0" smtClean="0">
                <a:hlinkClick r:id="rId6"/>
              </a:rPr>
              <a:t>mffki.rlp.de/fileadmin/MFFJIV/Frauen/Gewalt_gegen_Frauen/RIGG/Kinder_als_Mitbetroffene/handreichung_16_fg_8.pdf</a:t>
            </a:r>
            <a:endParaRPr lang="de-AT" sz="3600" dirty="0" smtClean="0"/>
          </a:p>
          <a:p>
            <a:pPr marL="0" indent="0">
              <a:buNone/>
            </a:pPr>
            <a:endParaRPr lang="de-AT" sz="1700" dirty="0"/>
          </a:p>
          <a:p>
            <a:r>
              <a:rPr lang="de-AT" sz="3600" dirty="0">
                <a:hlinkClick r:id="rId7"/>
              </a:rPr>
              <a:t>https://mffki.rlp.de/fileadmin/MFFJIV/Frauen/Gewalt_gegen_Frauen/RIGG/Kinder_als_Mitbetroffene/HANDOUT_DRUCKFASSUNG_1_.</a:t>
            </a:r>
            <a:r>
              <a:rPr lang="de-AT" sz="3600" dirty="0" smtClean="0">
                <a:hlinkClick r:id="rId7"/>
              </a:rPr>
              <a:t>pdf</a:t>
            </a:r>
            <a:endParaRPr lang="de-AT" sz="3600" dirty="0" smtClean="0"/>
          </a:p>
          <a:p>
            <a:pPr marL="0" indent="0">
              <a:buNone/>
            </a:pPr>
            <a:endParaRPr lang="de-AT" sz="1700" dirty="0"/>
          </a:p>
          <a:p>
            <a:r>
              <a:rPr lang="de-AT" sz="3600" dirty="0">
                <a:hlinkClick r:id="rId8"/>
              </a:rPr>
              <a:t>https://mffjiv.rlp.de/fileadmin/MFFJIV/Frauen/Gewalt_gegen_Frauen/RIGG/Kinder_als_Mitbetroffene/HANDOUT_DRUCKFASSUNG_1_.</a:t>
            </a:r>
            <a:r>
              <a:rPr lang="de-AT" sz="3600" dirty="0" smtClean="0">
                <a:hlinkClick r:id="rId8"/>
              </a:rPr>
              <a:t>pdf</a:t>
            </a:r>
            <a:endParaRPr lang="de-AT" sz="3600" dirty="0" smtClean="0"/>
          </a:p>
          <a:p>
            <a:pPr marL="0" indent="0">
              <a:buNone/>
            </a:pPr>
            <a:endParaRPr lang="de-AT" sz="1700" dirty="0"/>
          </a:p>
          <a:p>
            <a:r>
              <a:rPr lang="de-AT" sz="3600" dirty="0">
                <a:hlinkClick r:id="rId9"/>
              </a:rPr>
              <a:t>http://www.gewaltfreileben.at/de</a:t>
            </a:r>
            <a:r>
              <a:rPr lang="de-AT" sz="3600" dirty="0" smtClean="0">
                <a:hlinkClick r:id="rId9"/>
              </a:rPr>
              <a:t>/</a:t>
            </a:r>
            <a:endParaRPr lang="de-AT" sz="3600" dirty="0" smtClean="0"/>
          </a:p>
          <a:p>
            <a:pPr marL="0" indent="0">
              <a:buNone/>
            </a:pPr>
            <a:endParaRPr lang="de-AT" sz="1700" dirty="0"/>
          </a:p>
          <a:p>
            <a:r>
              <a:rPr lang="de-AT" sz="3600" dirty="0">
                <a:hlinkClick r:id="rId10"/>
              </a:rPr>
              <a:t>https://</a:t>
            </a:r>
            <a:r>
              <a:rPr lang="de-AT" sz="3600" dirty="0" smtClean="0">
                <a:hlinkClick r:id="rId10"/>
              </a:rPr>
              <a:t>www.aoef.at/images/GewaltFREI%20leben%20pdfs/Selbstlaut_Handlung%20Spiel%20u%20Raeume.pdf</a:t>
            </a:r>
            <a:endParaRPr lang="de-AT" sz="3600" dirty="0" smtClean="0"/>
          </a:p>
          <a:p>
            <a:pPr marL="0" indent="0">
              <a:buNone/>
            </a:pPr>
            <a:endParaRPr lang="de-AT" sz="2000" dirty="0"/>
          </a:p>
          <a:p>
            <a:r>
              <a:rPr lang="de-AT" sz="3600" dirty="0">
                <a:hlinkClick r:id="rId11"/>
              </a:rPr>
              <a:t>https://www.gewaltinfo.at/uploads/pdf/recht/Meldeformular.pdf</a:t>
            </a:r>
            <a:endParaRPr lang="de-AT" sz="3600" dirty="0"/>
          </a:p>
          <a:p>
            <a:endParaRPr lang="de-AT" dirty="0"/>
          </a:p>
          <a:p>
            <a:endParaRPr lang="de-AT" dirty="0"/>
          </a:p>
          <a:p>
            <a:endParaRPr lang="de-AT" dirty="0"/>
          </a:p>
          <a:p>
            <a:endParaRPr lang="de-AT" dirty="0"/>
          </a:p>
          <a:p>
            <a:endParaRPr lang="de-AT" dirty="0"/>
          </a:p>
          <a:p>
            <a:endParaRPr lang="de-AT" dirty="0"/>
          </a:p>
        </p:txBody>
      </p:sp>
    </p:spTree>
    <p:extLst>
      <p:ext uri="{BB962C8B-B14F-4D97-AF65-F5344CB8AC3E}">
        <p14:creationId xmlns:p14="http://schemas.microsoft.com/office/powerpoint/2010/main" val="134850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587375" y="1052736"/>
            <a:ext cx="7772400" cy="720080"/>
          </a:xfrm>
        </p:spPr>
        <p:txBody>
          <a:bodyPr>
            <a:normAutofit/>
          </a:bodyPr>
          <a:lstStyle/>
          <a:p>
            <a:r>
              <a:rPr lang="de-AT" altLang="de-DE" sz="3400" b="1" dirty="0">
                <a:solidFill>
                  <a:schemeClr val="accent6">
                    <a:lumMod val="75000"/>
                  </a:schemeClr>
                </a:solidFill>
                <a:latin typeface="+mn-lt"/>
              </a:rPr>
              <a:t>Körperliche Gewalt</a:t>
            </a:r>
          </a:p>
        </p:txBody>
      </p:sp>
      <p:sp>
        <p:nvSpPr>
          <p:cNvPr id="5124" name="Textfeld 1"/>
          <p:cNvSpPr txBox="1">
            <a:spLocks noChangeArrowheads="1"/>
          </p:cNvSpPr>
          <p:nvPr/>
        </p:nvSpPr>
        <p:spPr bwMode="auto">
          <a:xfrm>
            <a:off x="827584" y="1988840"/>
            <a:ext cx="753219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de-DE" sz="1600" dirty="0"/>
              <a:t>… </a:t>
            </a:r>
            <a:r>
              <a:rPr lang="de-AT" altLang="de-DE" sz="2400" dirty="0">
                <a:latin typeface="+mj-lt"/>
              </a:rPr>
              <a:t>erleben Frauen durch Schlagen mit den Händen, den Fäusten, mit Gegenständen wie Sesseln, Vorhangstangen, Vasen, Schuhen und Gürteln. Frauen werden bespuckt, mit den Füßen getreten, an den Haaren gerissen, gewürgt, an die Wand gedrückt und auf den Boden geworfen.</a:t>
            </a:r>
          </a:p>
          <a:p>
            <a:pPr eaLnBrk="1" hangingPunct="1"/>
            <a:r>
              <a:rPr lang="de-AT" altLang="de-DE" sz="2400" dirty="0">
                <a:latin typeface="+mj-lt"/>
              </a:rPr>
              <a:t>Subtilere Formen körperlicher Gewalt sind z. B. Verhindern von Nahrungsaufnahme oder Schlaf.</a:t>
            </a:r>
          </a:p>
          <a:p>
            <a:pPr eaLnBrk="1" hangingPunct="1"/>
            <a:endParaRPr lang="de-AT" altLang="de-DE" sz="2400" dirty="0">
              <a:latin typeface="+mj-lt"/>
            </a:endParaRPr>
          </a:p>
          <a:p>
            <a:pPr eaLnBrk="1" hangingPunct="1"/>
            <a:r>
              <a:rPr lang="de-AT" altLang="de-DE" sz="2400" b="1" dirty="0">
                <a:latin typeface="+mj-lt"/>
              </a:rPr>
              <a:t>Körperliche Misshandlungen </a:t>
            </a:r>
            <a:r>
              <a:rPr lang="de-AT" altLang="de-DE" sz="2400" dirty="0">
                <a:latin typeface="+mj-lt"/>
              </a:rPr>
              <a:t>sind mit Gefühlen von </a:t>
            </a:r>
            <a:r>
              <a:rPr lang="de-AT" altLang="de-DE" sz="2400" b="1" dirty="0">
                <a:latin typeface="+mj-lt"/>
              </a:rPr>
              <a:t>Ohnmacht</a:t>
            </a:r>
            <a:r>
              <a:rPr lang="de-AT" altLang="de-DE" sz="2400" dirty="0">
                <a:latin typeface="+mj-lt"/>
              </a:rPr>
              <a:t> und </a:t>
            </a:r>
            <a:r>
              <a:rPr lang="de-AT" altLang="de-DE" sz="2400" b="1" dirty="0">
                <a:latin typeface="+mj-lt"/>
              </a:rPr>
              <a:t>Erniedrigung</a:t>
            </a:r>
            <a:r>
              <a:rPr lang="de-AT" altLang="de-DE" sz="2400" dirty="0">
                <a:latin typeface="+mj-lt"/>
              </a:rPr>
              <a:t>, mit </a:t>
            </a:r>
            <a:r>
              <a:rPr lang="de-AT" altLang="de-DE" sz="2400" b="1" dirty="0">
                <a:latin typeface="+mj-lt"/>
              </a:rPr>
              <a:t>großer Angst </a:t>
            </a:r>
            <a:r>
              <a:rPr lang="de-AT" altLang="de-DE" sz="2400" dirty="0">
                <a:latin typeface="+mj-lt"/>
              </a:rPr>
              <a:t>vor der Unberechenbarkeit des gewalttätigen Mannes und häufig mit </a:t>
            </a:r>
            <a:r>
              <a:rPr lang="de-AT" altLang="de-DE" sz="2400" b="1" dirty="0">
                <a:latin typeface="+mj-lt"/>
              </a:rPr>
              <a:t>Todesangst</a:t>
            </a:r>
            <a:r>
              <a:rPr lang="de-AT" altLang="de-DE" sz="2400" dirty="0">
                <a:latin typeface="+mj-lt"/>
              </a:rPr>
              <a:t> verbunden.</a:t>
            </a:r>
          </a:p>
        </p:txBody>
      </p:sp>
    </p:spTree>
    <p:extLst>
      <p:ext uri="{BB962C8B-B14F-4D97-AF65-F5344CB8AC3E}">
        <p14:creationId xmlns:p14="http://schemas.microsoft.com/office/powerpoint/2010/main" val="1074331"/>
      </p:ext>
    </p:extLst>
  </p:cSld>
  <p:clrMapOvr>
    <a:masterClrMapping/>
  </p:clrMapOvr>
  <p:transition spd="slow" advTm="1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ctrTitle"/>
          </p:nvPr>
        </p:nvSpPr>
        <p:spPr>
          <a:xfrm>
            <a:off x="685799" y="831121"/>
            <a:ext cx="7772400" cy="1008112"/>
          </a:xfrm>
        </p:spPr>
        <p:txBody>
          <a:bodyPr>
            <a:normAutofit/>
          </a:bodyPr>
          <a:lstStyle/>
          <a:p>
            <a:r>
              <a:rPr lang="de-AT" altLang="de-DE" sz="3400" b="1" dirty="0">
                <a:solidFill>
                  <a:schemeClr val="accent6">
                    <a:lumMod val="75000"/>
                  </a:schemeClr>
                </a:solidFill>
                <a:latin typeface="+mn-lt"/>
              </a:rPr>
              <a:t>Sexuelle Gewalt</a:t>
            </a:r>
          </a:p>
        </p:txBody>
      </p:sp>
      <p:sp>
        <p:nvSpPr>
          <p:cNvPr id="6148" name="Textfeld 3"/>
          <p:cNvSpPr txBox="1">
            <a:spLocks noChangeArrowheads="1"/>
          </p:cNvSpPr>
          <p:nvPr/>
        </p:nvSpPr>
        <p:spPr bwMode="auto">
          <a:xfrm>
            <a:off x="874712" y="1844824"/>
            <a:ext cx="739457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de-DE" sz="2400" b="1" dirty="0">
                <a:latin typeface="Calibri" panose="020F0502020204030204" pitchFamily="34" charset="0"/>
                <a:cs typeface="Calibri" panose="020F0502020204030204" pitchFamily="34" charset="0"/>
              </a:rPr>
              <a:t>Misshandlungen und Sexualität </a:t>
            </a:r>
            <a:r>
              <a:rPr lang="de-AT" altLang="de-DE" sz="2400" dirty="0">
                <a:latin typeface="Calibri" panose="020F0502020204030204" pitchFamily="34" charset="0"/>
                <a:cs typeface="Calibri" panose="020F0502020204030204" pitchFamily="34" charset="0"/>
              </a:rPr>
              <a:t>sind nach den Aussagen vieler Frauen in den Beziehungen der Männer zu ihnen </a:t>
            </a:r>
            <a:r>
              <a:rPr lang="de-AT" altLang="de-DE" sz="2400" b="1" dirty="0">
                <a:latin typeface="Calibri" panose="020F0502020204030204" pitchFamily="34" charset="0"/>
                <a:cs typeface="Calibri" panose="020F0502020204030204" pitchFamily="34" charset="0"/>
              </a:rPr>
              <a:t>eng miteinander verbunden</a:t>
            </a:r>
            <a:r>
              <a:rPr lang="de-AT" altLang="de-DE" sz="2400" dirty="0">
                <a:latin typeface="Calibri" panose="020F0502020204030204" pitchFamily="34" charset="0"/>
                <a:cs typeface="Calibri" panose="020F0502020204030204" pitchFamily="34" charset="0"/>
              </a:rPr>
              <a:t>. Frauen berichten von sexuellen Erniedrigungen, vom Zwang zu Sexualität nach Misshandlungen, von Vergewaltigungen, vom Zwang, bei sexuellen Handlungen des Mannes mit anderen Frauen zusehen zu müssen, und vom Zwang zum Ansehen von Pornographie. Sexistische Beschimpfungen sind oft alltäglich. Manche Frauen erzählen, dass ihre Partner sie mit „Hure“ beschimpfen, sie bedrohen oder schlagen, wenn sie ihnen Sexualität verweigern. Oft erleben auch die Kinder die Vergewaltigung der Mutter mit.</a:t>
            </a:r>
          </a:p>
        </p:txBody>
      </p:sp>
    </p:spTree>
    <p:extLst>
      <p:ext uri="{BB962C8B-B14F-4D97-AF65-F5344CB8AC3E}">
        <p14:creationId xmlns:p14="http://schemas.microsoft.com/office/powerpoint/2010/main" val="3715917097"/>
      </p:ext>
    </p:extLst>
  </p:cSld>
  <p:clrMapOvr>
    <a:masterClrMapping/>
  </p:clrMapOvr>
  <p:transition spd="slow" advTm="1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ctrTitle"/>
          </p:nvPr>
        </p:nvSpPr>
        <p:spPr>
          <a:xfrm>
            <a:off x="611560" y="980729"/>
            <a:ext cx="7772400" cy="792087"/>
          </a:xfrm>
        </p:spPr>
        <p:txBody>
          <a:bodyPr>
            <a:normAutofit/>
          </a:bodyPr>
          <a:lstStyle/>
          <a:p>
            <a:r>
              <a:rPr lang="de-AT" altLang="de-DE" sz="3400" b="1" dirty="0">
                <a:solidFill>
                  <a:schemeClr val="accent6">
                    <a:lumMod val="75000"/>
                  </a:schemeClr>
                </a:solidFill>
              </a:rPr>
              <a:t>Psychische Gewalt</a:t>
            </a:r>
          </a:p>
        </p:txBody>
      </p:sp>
      <p:sp>
        <p:nvSpPr>
          <p:cNvPr id="7172" name="Textfeld 1"/>
          <p:cNvSpPr txBox="1">
            <a:spLocks noChangeArrowheads="1"/>
          </p:cNvSpPr>
          <p:nvPr/>
        </p:nvSpPr>
        <p:spPr bwMode="auto">
          <a:xfrm>
            <a:off x="845270" y="1988841"/>
            <a:ext cx="7696200" cy="460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buFont typeface="Arial" charset="0"/>
              <a:buChar char="•"/>
            </a:pPr>
            <a:r>
              <a:rPr lang="de-AT" altLang="de-DE" sz="2400" b="1" dirty="0">
                <a:latin typeface="+mn-lt"/>
              </a:rPr>
              <a:t>Drohungen, Nötigungen, Angst machen</a:t>
            </a:r>
            <a:br>
              <a:rPr lang="de-AT" altLang="de-DE" sz="2400" b="1" dirty="0">
                <a:latin typeface="+mn-lt"/>
              </a:rPr>
            </a:br>
            <a:r>
              <a:rPr lang="de-AT" altLang="de-DE" sz="2400" dirty="0">
                <a:latin typeface="+mn-lt"/>
              </a:rPr>
              <a:t>…sind häufig Formen psychischer Gewalt. Aufgrund der Drohungen und der damit verbundenen Angstgefühle ist die tatsächliche Ausübung körperlicher Gewalt nicht mehr nötig, denn die Furcht davor wirkt bereits einschüchternd. Für Frauen und Kinder bedeutet das ein ständiges Leben in Angst.</a:t>
            </a:r>
          </a:p>
          <a:p>
            <a:pPr eaLnBrk="1" hangingPunct="1">
              <a:spcAft>
                <a:spcPts val="600"/>
              </a:spcAft>
              <a:buFont typeface="Arial" charset="0"/>
              <a:buChar char="•"/>
            </a:pPr>
            <a:r>
              <a:rPr lang="de-AT" altLang="de-DE" sz="2400" b="1" dirty="0">
                <a:latin typeface="+mn-lt"/>
              </a:rPr>
              <a:t>Belästigungen, Terror, Verfolgung (Stalking)</a:t>
            </a:r>
            <a:br>
              <a:rPr lang="de-AT" altLang="de-DE" sz="2400" b="1" dirty="0">
                <a:latin typeface="+mn-lt"/>
              </a:rPr>
            </a:br>
            <a:r>
              <a:rPr lang="de-AT" altLang="de-DE" sz="2400" dirty="0">
                <a:latin typeface="+mn-lt"/>
              </a:rPr>
              <a:t>… durch ständige Anrufe, anrufe mitten in der Nacht, Drohbriefe, Bespitzelung und Verfolgung an der Arbeitsstelle und zuhause, Kontrollanrufe zuhause, nicht schlafen lassen</a:t>
            </a:r>
          </a:p>
        </p:txBody>
      </p:sp>
    </p:spTree>
    <p:extLst>
      <p:ext uri="{BB962C8B-B14F-4D97-AF65-F5344CB8AC3E}">
        <p14:creationId xmlns:p14="http://schemas.microsoft.com/office/powerpoint/2010/main" val="2976016039"/>
      </p:ext>
    </p:extLst>
  </p:cSld>
  <p:clrMapOvr>
    <a:masterClrMapping/>
  </p:clrMapOvr>
  <p:transition spd="slow" advTm="1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ctrTitle"/>
          </p:nvPr>
        </p:nvSpPr>
        <p:spPr>
          <a:xfrm>
            <a:off x="611560" y="980728"/>
            <a:ext cx="7772400" cy="792087"/>
          </a:xfrm>
        </p:spPr>
        <p:txBody>
          <a:bodyPr>
            <a:normAutofit/>
          </a:bodyPr>
          <a:lstStyle/>
          <a:p>
            <a:r>
              <a:rPr lang="de-AT" altLang="de-DE" sz="3400" b="1" dirty="0">
                <a:solidFill>
                  <a:schemeClr val="accent6">
                    <a:lumMod val="75000"/>
                  </a:schemeClr>
                </a:solidFill>
              </a:rPr>
              <a:t>Psychische Gewalt</a:t>
            </a:r>
          </a:p>
        </p:txBody>
      </p:sp>
      <p:sp>
        <p:nvSpPr>
          <p:cNvPr id="7172" name="Textfeld 1"/>
          <p:cNvSpPr txBox="1">
            <a:spLocks noChangeArrowheads="1"/>
          </p:cNvSpPr>
          <p:nvPr/>
        </p:nvSpPr>
        <p:spPr bwMode="auto">
          <a:xfrm>
            <a:off x="845270" y="1988841"/>
            <a:ext cx="7696200" cy="460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buFont typeface="Arial" charset="0"/>
              <a:buChar char="•"/>
            </a:pPr>
            <a:r>
              <a:rPr lang="de-AT" altLang="de-DE" sz="2400" b="1" dirty="0">
                <a:latin typeface="+mn-lt"/>
              </a:rPr>
              <a:t>Beschimpfungen, Abwertungen, Diffamierungen</a:t>
            </a:r>
            <a:br>
              <a:rPr lang="de-AT" altLang="de-DE" sz="2400" b="1" dirty="0">
                <a:latin typeface="+mn-lt"/>
              </a:rPr>
            </a:br>
            <a:r>
              <a:rPr lang="de-AT" altLang="de-DE" sz="2400" dirty="0">
                <a:latin typeface="+mn-lt"/>
              </a:rPr>
              <a:t>dienen der Zerstörung des Selbstwertgefühls der Opfer und deren geistiger Gesundheit. </a:t>
            </a:r>
            <a:br>
              <a:rPr lang="de-AT" altLang="de-DE" sz="2400" dirty="0">
                <a:latin typeface="+mn-lt"/>
              </a:rPr>
            </a:br>
            <a:r>
              <a:rPr lang="de-AT" altLang="de-DE" sz="2400" dirty="0">
                <a:latin typeface="+mn-lt"/>
              </a:rPr>
              <a:t>Mit der Zeit wird der Glaube einer Frau an ihren Wert, ihre Rechte, ihre Identität, ihre Empfindungen oder daran, eine Wahl zu haben, zerstört.</a:t>
            </a:r>
          </a:p>
          <a:p>
            <a:pPr eaLnBrk="1" hangingPunct="1">
              <a:buFont typeface="Arial" charset="0"/>
              <a:buChar char="•"/>
            </a:pPr>
            <a:r>
              <a:rPr lang="de-AT" altLang="de-DE" sz="2400" b="1" dirty="0">
                <a:latin typeface="+mn-lt"/>
              </a:rPr>
              <a:t>Demonstration von Macht</a:t>
            </a:r>
            <a:br>
              <a:rPr lang="de-AT" altLang="de-DE" sz="2400" b="1" dirty="0">
                <a:latin typeface="+mn-lt"/>
              </a:rPr>
            </a:br>
            <a:r>
              <a:rPr lang="de-AT" altLang="de-DE" sz="2400" dirty="0">
                <a:latin typeface="+mn-lt"/>
              </a:rPr>
              <a:t>… durch das Erzwingen sinnloser Handlungen, dauernde unberechenbare Präsenz, Bekleidungsvorschriften, Bestimmung über alle Entscheidungen, Kontrolle über den Tagesablauf, Forderung, dass die Frau zur Verfügung stehen muss, Öffnen der Post etc.</a:t>
            </a:r>
          </a:p>
        </p:txBody>
      </p:sp>
    </p:spTree>
    <p:extLst>
      <p:ext uri="{BB962C8B-B14F-4D97-AF65-F5344CB8AC3E}">
        <p14:creationId xmlns:p14="http://schemas.microsoft.com/office/powerpoint/2010/main" val="2833574090"/>
      </p:ext>
    </p:extLst>
  </p:cSld>
  <p:clrMapOvr>
    <a:masterClrMapping/>
  </p:clrMapOvr>
  <p:transition spd="slow" advTm="1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ctrTitle"/>
          </p:nvPr>
        </p:nvSpPr>
        <p:spPr>
          <a:xfrm>
            <a:off x="685800" y="476672"/>
            <a:ext cx="7772400" cy="790468"/>
          </a:xfrm>
        </p:spPr>
        <p:txBody>
          <a:bodyPr>
            <a:normAutofit/>
          </a:bodyPr>
          <a:lstStyle/>
          <a:p>
            <a:r>
              <a:rPr lang="de-AT" altLang="de-DE" sz="3400" b="1" dirty="0">
                <a:solidFill>
                  <a:schemeClr val="accent6">
                    <a:lumMod val="75000"/>
                  </a:schemeClr>
                </a:solidFill>
                <a:latin typeface="+mn-lt"/>
              </a:rPr>
              <a:t>Soziale Gewalt</a:t>
            </a:r>
          </a:p>
        </p:txBody>
      </p:sp>
      <p:sp>
        <p:nvSpPr>
          <p:cNvPr id="2" name="Textfeld 1"/>
          <p:cNvSpPr txBox="1"/>
          <p:nvPr/>
        </p:nvSpPr>
        <p:spPr>
          <a:xfrm>
            <a:off x="467544" y="1148745"/>
            <a:ext cx="8208912" cy="5709255"/>
          </a:xfrm>
          <a:prstGeom prst="rect">
            <a:avLst/>
          </a:prstGeom>
          <a:noFill/>
        </p:spPr>
        <p:txBody>
          <a:bodyPr wrap="square">
            <a:spAutoFit/>
          </a:bodyPr>
          <a:lstStyle/>
          <a:p>
            <a:pPr>
              <a:spcAft>
                <a:spcPts val="600"/>
              </a:spcAft>
              <a:defRPr/>
            </a:pPr>
            <a:r>
              <a:rPr lang="de-AT" sz="2400" dirty="0"/>
              <a:t>Isolation ist eine sehr effiziente Strategie, um ein Opfer „in die Gewalt“ zu bekommen. Sie beinhaltet:</a:t>
            </a:r>
          </a:p>
          <a:p>
            <a:pPr marL="285750" indent="-285750">
              <a:buFont typeface="Arial" panose="020B0604020202020204" pitchFamily="34" charset="0"/>
              <a:buChar char="•"/>
              <a:defRPr/>
            </a:pPr>
            <a:r>
              <a:rPr lang="de-AT" sz="2400" dirty="0"/>
              <a:t>Verbot der Kontaktaufnahme mit Familie und Freund*innen</a:t>
            </a:r>
          </a:p>
          <a:p>
            <a:pPr marL="285750" indent="-285750">
              <a:buFont typeface="Arial" panose="020B0604020202020204" pitchFamily="34" charset="0"/>
              <a:buChar char="•"/>
              <a:defRPr/>
            </a:pPr>
            <a:r>
              <a:rPr lang="de-AT" sz="2400" dirty="0"/>
              <a:t>Einsperren zuhause</a:t>
            </a:r>
          </a:p>
          <a:p>
            <a:pPr marL="285750" indent="-285750">
              <a:buFont typeface="Arial" panose="020B0604020202020204" pitchFamily="34" charset="0"/>
              <a:buChar char="•"/>
              <a:defRPr/>
            </a:pPr>
            <a:r>
              <a:rPr lang="de-AT" sz="2400" dirty="0"/>
              <a:t>Wegnehmen des Handys</a:t>
            </a:r>
          </a:p>
          <a:p>
            <a:pPr marL="285750" indent="-285750">
              <a:buFont typeface="Arial" panose="020B0604020202020204" pitchFamily="34" charset="0"/>
              <a:buChar char="•"/>
              <a:defRPr/>
            </a:pPr>
            <a:r>
              <a:rPr lang="de-AT" sz="2400" dirty="0"/>
              <a:t>Bekannt und Verwandte aus dem Haus ekeln, Freund*innen lächerlich machen</a:t>
            </a:r>
          </a:p>
          <a:p>
            <a:pPr marL="285750" indent="-285750">
              <a:buFont typeface="Arial" panose="020B0604020202020204" pitchFamily="34" charset="0"/>
              <a:buChar char="•"/>
              <a:defRPr/>
            </a:pPr>
            <a:r>
              <a:rPr lang="de-AT" sz="2400" dirty="0"/>
              <a:t>Keine Sozialkontakte gestatten</a:t>
            </a:r>
          </a:p>
          <a:p>
            <a:pPr marL="285750" indent="-285750">
              <a:buFont typeface="Arial" panose="020B0604020202020204" pitchFamily="34" charset="0"/>
              <a:buChar char="•"/>
              <a:defRPr/>
            </a:pPr>
            <a:r>
              <a:rPr lang="de-AT" sz="2400" dirty="0"/>
              <a:t>Eine Mutter mit den Kindern alleine lassen – sie kann nicht weg, hat kein Auto</a:t>
            </a:r>
          </a:p>
          <a:p>
            <a:pPr marL="285750" indent="-285750">
              <a:buFont typeface="Arial" panose="020B0604020202020204" pitchFamily="34" charset="0"/>
              <a:buChar char="•"/>
              <a:defRPr/>
            </a:pPr>
            <a:r>
              <a:rPr lang="de-AT" sz="2400" dirty="0"/>
              <a:t>Bestimmung des Wohnortes, auch den Umzug ins Ausland</a:t>
            </a:r>
          </a:p>
          <a:p>
            <a:pPr marL="285750" indent="-285750">
              <a:buFont typeface="Arial" panose="020B0604020202020204" pitchFamily="34" charset="0"/>
              <a:buChar char="•"/>
              <a:defRPr/>
            </a:pPr>
            <a:r>
              <a:rPr lang="de-AT" sz="2400" dirty="0"/>
              <a:t>Nicht an einem Sprachkurs teilnehmen lassen</a:t>
            </a:r>
          </a:p>
          <a:p>
            <a:pPr marL="285750" indent="-285750">
              <a:buFont typeface="Arial" panose="020B0604020202020204" pitchFamily="34" charset="0"/>
              <a:buChar char="•"/>
              <a:defRPr/>
            </a:pPr>
            <a:r>
              <a:rPr lang="de-AT" sz="2400" dirty="0"/>
              <a:t>Krankhafte Eifersucht</a:t>
            </a:r>
          </a:p>
          <a:p>
            <a:pPr marL="285750" indent="-285750">
              <a:buFont typeface="Arial" panose="020B0604020202020204" pitchFamily="34" charset="0"/>
              <a:buChar char="•"/>
              <a:defRPr/>
            </a:pPr>
            <a:r>
              <a:rPr lang="de-AT" sz="2400" dirty="0"/>
              <a:t>Vorgabe von Fürsorglichkeit (z. B. „Ich gehe für dich einkaufen.“)</a:t>
            </a:r>
          </a:p>
        </p:txBody>
      </p:sp>
    </p:spTree>
    <p:extLst>
      <p:ext uri="{BB962C8B-B14F-4D97-AF65-F5344CB8AC3E}">
        <p14:creationId xmlns:p14="http://schemas.microsoft.com/office/powerpoint/2010/main" val="3689205375"/>
      </p:ext>
    </p:extLst>
  </p:cSld>
  <p:clrMapOvr>
    <a:masterClrMapping/>
  </p:clrMapOvr>
  <p:transition spd="slow" advTm="15000"/>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1972</Words>
  <Application>Microsoft Office PowerPoint</Application>
  <PresentationFormat>Bildschirmpräsentation (4:3)</PresentationFormat>
  <Paragraphs>398</Paragraphs>
  <Slides>42</Slides>
  <Notes>11</Notes>
  <HiddenSlides>0</HiddenSlides>
  <MMClips>0</MMClips>
  <ScaleCrop>false</ScaleCrop>
  <HeadingPairs>
    <vt:vector size="4" baseType="variant">
      <vt:variant>
        <vt:lpstr>Design</vt:lpstr>
      </vt:variant>
      <vt:variant>
        <vt:i4>2</vt:i4>
      </vt:variant>
      <vt:variant>
        <vt:lpstr>Folientitel</vt:lpstr>
      </vt:variant>
      <vt:variant>
        <vt:i4>42</vt:i4>
      </vt:variant>
    </vt:vector>
  </HeadingPairs>
  <TitlesOfParts>
    <vt:vector size="44" baseType="lpstr">
      <vt:lpstr>Larissa</vt:lpstr>
      <vt:lpstr>Benutzerdefiniertes Design</vt:lpstr>
      <vt:lpstr> </vt:lpstr>
      <vt:lpstr>PowerPoint-Präsentation</vt:lpstr>
      <vt:lpstr> </vt:lpstr>
      <vt:lpstr>Gewaltformen</vt:lpstr>
      <vt:lpstr>Körperliche Gewalt</vt:lpstr>
      <vt:lpstr>Sexuelle Gewalt</vt:lpstr>
      <vt:lpstr>Psychische Gewalt</vt:lpstr>
      <vt:lpstr>Psychische Gewalt</vt:lpstr>
      <vt:lpstr>Soziale Gewalt</vt:lpstr>
      <vt:lpstr>Ökonomische Gewalt</vt:lpstr>
      <vt:lpstr>Strukturelle Gewalt</vt:lpstr>
      <vt:lpstr>Was ist „Häusliche Gewalt“?</vt:lpstr>
      <vt:lpstr>Gewaltspirale</vt:lpstr>
      <vt:lpstr>PowerPoint-Präsentation</vt:lpstr>
      <vt:lpstr>Der Wutmann“ / Sinna Mann</vt:lpstr>
      <vt:lpstr>Beobachtungs-/ Reflexionsaufgabe</vt:lpstr>
      <vt:lpstr>Beobachtungs-/ Reflexionsaufgabe</vt:lpstr>
      <vt:lpstr>Der Wutmann“ / Sinna Mann</vt:lpstr>
      <vt:lpstr>Beobachtungs-/ Reflexionsaufgabe</vt:lpstr>
      <vt:lpstr>PowerPoint-Präsentation</vt:lpstr>
      <vt:lpstr>Warum sind Kinder und Jugendliche IMMER mitbetroffen</vt:lpstr>
      <vt:lpstr>Lebensrealitäten</vt:lpstr>
      <vt:lpstr>Lebensrealitäten – psychische Folgen</vt:lpstr>
      <vt:lpstr>Mögliche Symptome – Gewalt erkennen?</vt:lpstr>
      <vt:lpstr>Mögliche Symptome – Gewalt erkennen?</vt:lpstr>
      <vt:lpstr>PowerPoint-Präsentation</vt:lpstr>
      <vt:lpstr>PowerPoint-Präsentation</vt:lpstr>
      <vt:lpstr>PowerPoint-Präsentation</vt:lpstr>
      <vt:lpstr>PowerPoint-Präsentation</vt:lpstr>
      <vt:lpstr>PowerPoint-Präsentation</vt:lpstr>
      <vt:lpstr>Arbeitsprinzipien und -haltungen</vt:lpstr>
      <vt:lpstr>Arbeitsprinzipien und -haltungen</vt:lpstr>
      <vt:lpstr>Arbeitsprinzipien und -haltungen</vt:lpstr>
      <vt:lpstr>Die Arbeit im Frauenhaus</vt:lpstr>
      <vt:lpstr>Die Arbeit im Frauenhaus</vt:lpstr>
      <vt:lpstr>PowerPoint-Präsentation</vt:lpstr>
      <vt:lpstr>Einstweilige Verfügung nach § 382b EO Schutz vor Gewalt in Wohnungen</vt:lpstr>
      <vt:lpstr>Einstweilige Verfügung nach § 382e EO Allgemeiner Schutz vor Gewalt</vt:lpstr>
      <vt:lpstr>Einstweilige Verfügung nach § 382g EO Schutz vor Stalking</vt:lpstr>
      <vt:lpstr>Gesetze (Beispiele)</vt:lpstr>
      <vt:lpstr>Unterstützungseinrichtungen</vt:lpstr>
      <vt:lpstr>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Wendepunkt Frauenhaus</dc:creator>
  <cp:lastModifiedBy>Eva Huber</cp:lastModifiedBy>
  <cp:revision>51</cp:revision>
  <cp:lastPrinted>2021-11-23T13:21:19Z</cp:lastPrinted>
  <dcterms:created xsi:type="dcterms:W3CDTF">2021-09-16T08:24:12Z</dcterms:created>
  <dcterms:modified xsi:type="dcterms:W3CDTF">2021-11-23T15:36:25Z</dcterms:modified>
</cp:coreProperties>
</file>